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0"/>
  </p:notesMasterIdLst>
  <p:sldIdLst>
    <p:sldId id="430" r:id="rId2"/>
    <p:sldId id="425" r:id="rId3"/>
    <p:sldId id="326" r:id="rId4"/>
    <p:sldId id="363" r:id="rId5"/>
    <p:sldId id="327" r:id="rId6"/>
    <p:sldId id="426" r:id="rId7"/>
    <p:sldId id="427" r:id="rId8"/>
    <p:sldId id="261" r:id="rId9"/>
    <p:sldId id="429" r:id="rId10"/>
    <p:sldId id="435" r:id="rId11"/>
    <p:sldId id="436" r:id="rId12"/>
    <p:sldId id="262" r:id="rId13"/>
    <p:sldId id="263" r:id="rId14"/>
    <p:sldId id="438" r:id="rId15"/>
    <p:sldId id="428" r:id="rId16"/>
    <p:sldId id="365" r:id="rId17"/>
    <p:sldId id="380" r:id="rId18"/>
    <p:sldId id="431" r:id="rId19"/>
    <p:sldId id="379" r:id="rId20"/>
    <p:sldId id="377" r:id="rId21"/>
    <p:sldId id="376" r:id="rId22"/>
    <p:sldId id="366" r:id="rId23"/>
    <p:sldId id="432" r:id="rId24"/>
    <p:sldId id="433" r:id="rId25"/>
    <p:sldId id="434" r:id="rId26"/>
    <p:sldId id="437" r:id="rId27"/>
    <p:sldId id="439" r:id="rId28"/>
    <p:sldId id="440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32" autoAdjust="0"/>
  </p:normalViewPr>
  <p:slideViewPr>
    <p:cSldViewPr>
      <p:cViewPr varScale="1">
        <p:scale>
          <a:sx n="78" d="100"/>
          <a:sy n="78" d="100"/>
        </p:scale>
        <p:origin x="152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3134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DCE3AD82-7268-40E9-AF08-175B233A7D8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84AA0A4F-8B18-4055-BCA8-2823FB14531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C69E989-6394-4B5A-8C92-608C0D80F9A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901" name="Rectangle 5">
            <a:extLst>
              <a:ext uri="{FF2B5EF4-FFF2-40B4-BE49-F238E27FC236}">
                <a16:creationId xmlns:a16="http://schemas.microsoft.com/office/drawing/2014/main" id="{9B0E1C56-D0BD-47D5-9EF7-23914AA773F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0902" name="Rectangle 6">
            <a:extLst>
              <a:ext uri="{FF2B5EF4-FFF2-40B4-BE49-F238E27FC236}">
                <a16:creationId xmlns:a16="http://schemas.microsoft.com/office/drawing/2014/main" id="{4B551C2F-D383-4467-9049-F8A8F71A0A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3" name="Rectangle 7">
            <a:extLst>
              <a:ext uri="{FF2B5EF4-FFF2-40B4-BE49-F238E27FC236}">
                <a16:creationId xmlns:a16="http://schemas.microsoft.com/office/drawing/2014/main" id="{A65B797F-62AD-4384-8300-314C0E6445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F193FF1-8716-4536-9FB4-7A2B395AC1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193FF1-8716-4536-9FB4-7A2B395AC1E5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3542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pPr>
              <a:defRPr/>
            </a:pPr>
            <a:fld id="{BEC0112C-4F24-4465-9A20-35EC3569D2F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758643094"/>
      </p:ext>
    </p:extLst>
  </p:cSld>
  <p:clrMapOvr>
    <a:masterClrMapping/>
  </p:clrMapOvr>
  <p:transition spd="slow">
    <p:wedge/>
    <p:sndAc>
      <p:stSnd>
        <p:snd r:embed="rId1" name="bomb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D9770-8CC3-4735-91EB-7577FCACE6E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94986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D9770-8CC3-4735-91EB-7577FCACE6E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908965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D9770-8CC3-4735-91EB-7577FCACE6E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8883363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D9770-8CC3-4735-91EB-7577FCACE6E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701110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D9770-8CC3-4735-91EB-7577FCACE6E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778380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D9770-8CC3-4735-91EB-7577FCACE6E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1571914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23338-DA96-404A-A9A5-EFF2119C7F2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4976976"/>
      </p:ext>
    </p:extLst>
  </p:cSld>
  <p:clrMapOvr>
    <a:masterClrMapping/>
  </p:clrMapOvr>
  <p:transition spd="slow">
    <p:wedge/>
    <p:sndAc>
      <p:stSnd>
        <p:snd r:embed="rId1" name="bomb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09325F-CE4A-4462-86FF-98219C8053B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2326205"/>
      </p:ext>
    </p:extLst>
  </p:cSld>
  <p:clrMapOvr>
    <a:masterClrMapping/>
  </p:clrMapOvr>
  <p:transition spd="slow">
    <p:wedge/>
    <p:sndAc>
      <p:stSnd>
        <p:snd r:embed="rId1" name="bomb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14F45-A46B-40F1-B20F-C3C4F0A39011}" type="datetime1">
              <a:rPr lang="sr-Latn-CS" smtClean="0"/>
              <a:t>1.11.2021.</a:t>
            </a:fld>
            <a:endParaRPr lang="sr-Latn-C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CS"/>
              <a:t>Osnovni pojmovi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0FCEBE-DA18-4A1C-B024-F832B0232662}" type="slidenum">
              <a:rPr lang="sr-Latn-CS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077005754"/>
      </p:ext>
    </p:extLst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pPr>
              <a:defRPr/>
            </a:pPr>
            <a:fld id="{1BAA4EE3-2E47-4BF9-9D78-5ADFC3CAF3D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5395505"/>
      </p:ext>
    </p:extLst>
  </p:cSld>
  <p:clrMapOvr>
    <a:masterClrMapping/>
  </p:clrMapOvr>
  <p:transition spd="slow">
    <p:wedge/>
    <p:sndAc>
      <p:stSnd>
        <p:snd r:embed="rId1" name="bomb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pPr>
              <a:defRPr/>
            </a:pPr>
            <a:fld id="{1ED628BF-6FF0-4558-8D6C-D92B41265DA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8864703"/>
      </p:ext>
    </p:extLst>
  </p:cSld>
  <p:clrMapOvr>
    <a:masterClrMapping/>
  </p:clrMapOvr>
  <p:transition spd="slow">
    <p:wedge/>
    <p:sndAc>
      <p:stSnd>
        <p:snd r:embed="rId1" name="bomb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F201E-EBD1-4E11-B154-9FAEEA76602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3552119"/>
      </p:ext>
    </p:extLst>
  </p:cSld>
  <p:clrMapOvr>
    <a:masterClrMapping/>
  </p:clrMapOvr>
  <p:transition spd="slow">
    <p:wedge/>
    <p:sndAc>
      <p:stSnd>
        <p:snd r:embed="rId1" name="bomb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A1D60-C7E7-428B-9E95-D73475574F3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565178"/>
      </p:ext>
    </p:extLst>
  </p:cSld>
  <p:clrMapOvr>
    <a:masterClrMapping/>
  </p:clrMapOvr>
  <p:transition spd="slow">
    <p:wedge/>
    <p:sndAc>
      <p:stSnd>
        <p:snd r:embed="rId1" name="bomb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4EC8CA-DDE7-457B-886E-492D1FB147E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9292595"/>
      </p:ext>
    </p:extLst>
  </p:cSld>
  <p:clrMapOvr>
    <a:masterClrMapping/>
  </p:clrMapOvr>
  <p:transition spd="slow">
    <p:wedge/>
    <p:sndAc>
      <p:stSnd>
        <p:snd r:embed="rId1" name="bomb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BA4B0-4B09-4AA2-9EDD-AC9B6F3D653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1520445"/>
      </p:ext>
    </p:extLst>
  </p:cSld>
  <p:clrMapOvr>
    <a:masterClrMapping/>
  </p:clrMapOvr>
  <p:transition spd="slow">
    <p:wedge/>
    <p:sndAc>
      <p:stSnd>
        <p:snd r:embed="rId1" name="bomb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FF6132-83D5-4B45-8B8F-C82B514E9E5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5820788"/>
      </p:ext>
    </p:extLst>
  </p:cSld>
  <p:clrMapOvr>
    <a:masterClrMapping/>
  </p:clrMapOvr>
  <p:transition spd="slow">
    <p:wedge/>
    <p:sndAc>
      <p:stSnd>
        <p:snd r:embed="rId1" name="bomb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E89EEC-463F-4421-8D60-A86F0825431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7171261"/>
      </p:ext>
    </p:extLst>
  </p:cSld>
  <p:clrMapOvr>
    <a:masterClrMapping/>
  </p:clrMapOvr>
  <p:transition spd="slow">
    <p:wedge/>
    <p:sndAc>
      <p:stSnd>
        <p:snd r:embed="rId1" name="bomb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47ED9770-8CC3-4735-91EB-7577FCACE6E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807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  <p:sldLayoutId id="2147483680" r:id="rId18"/>
  </p:sldLayoutIdLst>
  <p:transition spd="slow">
    <p:wedge/>
    <p:sndAc>
      <p:stSnd>
        <p:snd r:embed="rId20" name="bomb.wav"/>
      </p:stSnd>
    </p:sndAc>
  </p:transition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.bin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">
            <a:extLst>
              <a:ext uri="{FF2B5EF4-FFF2-40B4-BE49-F238E27FC236}">
                <a16:creationId xmlns:a16="http://schemas.microsoft.com/office/drawing/2014/main" id="{1CCF2A83-B2B6-4D07-A7E5-0DC36FC430C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57350" y="4000500"/>
            <a:ext cx="5829300" cy="131445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sr-Latn-RS" sz="2100" b="1">
                <a:latin typeface="Calibri" panose="020F0502020204030204" pitchFamily="34" charset="0"/>
                <a:cs typeface="Calibri" panose="020F0502020204030204" pitchFamily="34" charset="0"/>
              </a:rPr>
              <a:t>Nastavnik</a:t>
            </a:r>
            <a:r>
              <a:rPr lang="sr-Latn-CS" altLang="sr-Latn-RS" sz="2100" b="1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eaLnBrk="1" hangingPunct="1"/>
            <a:r>
              <a:rPr lang="sr-Latn-CS" altLang="sr-Latn-RS" sz="2100" b="1">
                <a:latin typeface="Calibri" panose="020F0502020204030204" pitchFamily="34" charset="0"/>
                <a:cs typeface="Calibri" panose="020F0502020204030204" pitchFamily="34" charset="0"/>
              </a:rPr>
              <a:t>Milivoje Filipović dipl.ing.el. </a:t>
            </a:r>
          </a:p>
          <a:p>
            <a:pPr eaLnBrk="1" hangingPunct="1"/>
            <a:r>
              <a:rPr lang="sr-Latn-CS" altLang="sr-Latn-RS" sz="2100" b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E-mail: mf.tehnikum</a:t>
            </a:r>
            <a:r>
              <a:rPr lang="en-US" altLang="sr-Latn-RS" sz="2100" b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@</a:t>
            </a:r>
            <a:r>
              <a:rPr lang="sr-Latn-RS" altLang="sr-Latn-RS" sz="2100" b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gmail.com</a:t>
            </a:r>
            <a:endParaRPr lang="en-US" altLang="sr-Latn-RS" sz="2100" b="1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A368E00-F923-49F5-ADC7-6B182F2F19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557213" indent="-214313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857250" indent="-1714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200150" indent="-1714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543050" indent="-1714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8C61E43A-3FC8-4749-8BEE-405609122047}" type="slidenum">
              <a:rPr lang="en-US" altLang="en-US" sz="105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</a:t>
            </a:fld>
            <a:endParaRPr lang="en-US" altLang="en-US" sz="10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8D3ED97-46EF-434D-AF4F-808FE897F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0" y="1028700"/>
            <a:ext cx="61722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en-US" sz="2400" b="1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78" name="TextBox 1">
            <a:extLst>
              <a:ext uri="{FF2B5EF4-FFF2-40B4-BE49-F238E27FC236}">
                <a16:creationId xmlns:a16="http://schemas.microsoft.com/office/drawing/2014/main" id="{57EF3EE5-D23F-4A57-915D-C96A50329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350" y="959645"/>
            <a:ext cx="58293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sr-Latn-RS" altLang="sr-Latn-RS" sz="1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Akademija tehničkih strukovnih studija Beograd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sr-Latn-RS" altLang="sr-Latn-RS" sz="1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Kompjutersko-mašinsko inženjerstvo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24A7AC-5864-4026-B1CF-1ACA81DC122D}"/>
              </a:ext>
            </a:extLst>
          </p:cNvPr>
          <p:cNvSpPr txBox="1"/>
          <p:nvPr/>
        </p:nvSpPr>
        <p:spPr>
          <a:xfrm>
            <a:off x="2313709" y="2274441"/>
            <a:ext cx="620272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b="1" dirty="0">
                <a:solidFill>
                  <a:srgbClr val="002060"/>
                </a:solidFill>
                <a:latin typeface="Tw Cen MT" panose="020B0602020104020603" pitchFamily="34" charset="0"/>
                <a:cs typeface="Arial" pitchFamily="34" charset="0"/>
              </a:rPr>
              <a:t>INFORMACIONI SISTEMI</a:t>
            </a:r>
            <a:r>
              <a:rPr lang="sr-Latn-RS" sz="3300" b="1" dirty="0">
                <a:solidFill>
                  <a:srgbClr val="002060"/>
                </a:solidFill>
                <a:latin typeface="Tw Cen MT" panose="020B0602020104020603" pitchFamily="34" charset="0"/>
                <a:cs typeface="Arial" pitchFamily="34" charset="0"/>
              </a:rPr>
              <a:t> I</a:t>
            </a:r>
            <a:endParaRPr lang="sr-Latn-RS" sz="3300" dirty="0">
              <a:latin typeface="Tw Cen MT" panose="020B0602020104020603" pitchFamily="34" charset="0"/>
            </a:endParaRPr>
          </a:p>
        </p:txBody>
      </p:sp>
    </p:spTree>
  </p:cSld>
  <p:clrMapOvr>
    <a:masterClrMapping/>
  </p:clrMapOvr>
  <p:transition spd="slow">
    <p:wedge/>
    <p:sndAc>
      <p:stSnd>
        <p:snd r:embed="rId2" name="bomb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7391400" cy="742950"/>
          </a:xfrm>
        </p:spPr>
        <p:txBody>
          <a:bodyPr>
            <a:normAutofit/>
          </a:bodyPr>
          <a:lstStyle/>
          <a:p>
            <a:pPr marL="628650" indent="-628650">
              <a:defRPr/>
            </a:pPr>
            <a:r>
              <a:rPr lang="sr-Latn-CS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BAZE PODATAKA - Definisanje</a:t>
            </a:r>
            <a:endParaRPr lang="en-US" sz="28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557213" indent="-214313"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857250" indent="-171450"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200150" indent="-171450"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543050" indent="-171450"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7DD9437-93B5-4761-A9B1-4BC6CA744C4C}" type="slidenum">
              <a:rPr lang="en-US" altLang="en-US" sz="1050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 sz="105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C6E5A6-1646-4D14-A332-5D36CEB65FB7}"/>
              </a:ext>
            </a:extLst>
          </p:cNvPr>
          <p:cNvSpPr txBox="1"/>
          <p:nvPr/>
        </p:nvSpPr>
        <p:spPr>
          <a:xfrm>
            <a:off x="990600" y="885356"/>
            <a:ext cx="7848600" cy="5558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sr-Latn-CS" sz="2400" dirty="0">
                <a:latin typeface="Calibri" panose="020F0502020204030204" pitchFamily="34" charset="0"/>
                <a:cs typeface="Calibri" panose="020F0502020204030204" pitchFamily="34" charset="0"/>
              </a:rPr>
              <a:t>Kao najsloženiji oblik strukture i organizacije podataka, baza podataka u osnovi predstavlja oblik optimalne povezanosti podataka na nekom području rada/poslovanja.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sr-Latn-CS" sz="2400" dirty="0">
                <a:latin typeface="Calibri" panose="020F0502020204030204" pitchFamily="34" charset="0"/>
                <a:cs typeface="Calibri" panose="020F0502020204030204" pitchFamily="34" charset="0"/>
              </a:rPr>
              <a:t>	Pod optimalnom povezanošću ovde se podrazumeva odnos na relaciji karakteristike hardvera-podaci-programi-zahtevi korisnika.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sr-Latn-CS" sz="2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sr-Latn-CS" sz="2400" b="1" dirty="0">
                <a:latin typeface="Calibri" panose="020F0502020204030204" pitchFamily="34" charset="0"/>
                <a:cs typeface="Calibri" panose="020F0502020204030204" pitchFamily="34" charset="0"/>
              </a:rPr>
              <a:t>Definisanje BP: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sr-Latn-CS" sz="24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sr-Latn-C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Baza podataka </a:t>
            </a:r>
            <a:r>
              <a:rPr lang="sr-Latn-CS" sz="2400" dirty="0">
                <a:latin typeface="Calibri" panose="020F0502020204030204" pitchFamily="34" charset="0"/>
                <a:cs typeface="Calibri" panose="020F0502020204030204" pitchFamily="34" charset="0"/>
              </a:rPr>
              <a:t>je skup podataka koji su povezani preko određenih relacija, pri čemu sistem upravljanja BP (DBMS) formira i održava ove relacije.</a:t>
            </a:r>
          </a:p>
          <a:p>
            <a:pPr algn="just"/>
            <a:r>
              <a:rPr lang="sr-Latn-R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Baza podataka (BP ili DB) </a:t>
            </a:r>
            <a:r>
              <a:rPr lang="sr-Latn-RS" sz="2400" i="1" dirty="0">
                <a:latin typeface="Calibri" panose="020F0502020204030204" pitchFamily="34" charset="0"/>
                <a:cs typeface="Calibri" panose="020F0502020204030204" pitchFamily="34" charset="0"/>
              </a:rPr>
              <a:t>predstavlja skladište logički povezanih podataka koji su na određen način organizovani prema potrebama korisnika u tabele ili druge strukture podataka, a koriste se za jednu ili više aplikacija.</a:t>
            </a:r>
          </a:p>
        </p:txBody>
      </p:sp>
    </p:spTree>
    <p:extLst>
      <p:ext uri="{BB962C8B-B14F-4D97-AF65-F5344CB8AC3E}">
        <p14:creationId xmlns:p14="http://schemas.microsoft.com/office/powerpoint/2010/main" val="557174957"/>
      </p:ext>
    </p:extLst>
  </p:cSld>
  <p:clrMapOvr>
    <a:masterClrMapping/>
  </p:clrMapOvr>
  <p:transition spd="slow">
    <p:wedge/>
    <p:sndAc>
      <p:stSnd>
        <p:snd r:embed="rId2" name="bomb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687743-B08C-4A48-854A-527D9428F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67ED-9866-470F-9418-097DAB5D98AC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03E15F-0A03-49AA-8E68-36C016A8A4AC}"/>
              </a:ext>
            </a:extLst>
          </p:cNvPr>
          <p:cNvSpPr txBox="1"/>
          <p:nvPr/>
        </p:nvSpPr>
        <p:spPr>
          <a:xfrm>
            <a:off x="887097" y="1066800"/>
            <a:ext cx="7620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Međusobna povezanost podataka je ono po čemu se baza podataka razlikuje u odnosu na fajl sisteme (datoteke) i programe za unakrsna izračunavanja kao što je na primer: Excel. </a:t>
            </a:r>
          </a:p>
          <a:p>
            <a:pPr algn="just"/>
            <a:r>
              <a:rPr 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Povezanost podataka obezbeđuje značajne prednosti prilikom korišćenja BP.</a:t>
            </a:r>
          </a:p>
          <a:p>
            <a:pPr algn="just"/>
            <a:endParaRPr lang="sr-Latn-C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sr-Latn-CS" altLang="en-US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Sistemi zasnovani na bazi podataka </a:t>
            </a:r>
          </a:p>
          <a:p>
            <a:pPr algn="just"/>
            <a:r>
              <a:rPr lang="sr-Latn-CS" altLang="en-US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(DataBaseSystem) objedinjuju u celinu: </a:t>
            </a:r>
          </a:p>
          <a:p>
            <a:pPr algn="just"/>
            <a:r>
              <a:rPr lang="sr-Latn-CS" altLang="en-US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model podatka, </a:t>
            </a:r>
          </a:p>
          <a:p>
            <a:pPr algn="just"/>
            <a:r>
              <a:rPr lang="sr-Latn-CS" altLang="en-US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bazu podataka (BP ili DB)</a:t>
            </a:r>
          </a:p>
          <a:p>
            <a:pPr algn="just"/>
            <a:r>
              <a:rPr lang="sr-Latn-CS" altLang="en-US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upravljanje bazom podataka (DBMS).</a:t>
            </a:r>
            <a:endParaRPr lang="sr-Latn-RS" sz="2400" b="1" i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693744"/>
      </p:ext>
    </p:extLst>
  </p:cSld>
  <p:clrMapOvr>
    <a:masterClrMapping/>
  </p:clrMapOvr>
  <p:transition spd="slow">
    <p:wedge/>
    <p:sndAc>
      <p:stSnd>
        <p:snd r:embed="rId2" name="bomb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sr-Latn-RS" altLang="sr-Latn-RS" sz="3200" b="1" dirty="0">
                <a:solidFill>
                  <a:srgbClr val="002060"/>
                </a:solidFill>
              </a:rPr>
              <a:t>Tumačenje p</a:t>
            </a:r>
            <a:r>
              <a:rPr lang="en-US" altLang="sr-Latn-RS" sz="3200" b="1" dirty="0" err="1">
                <a:solidFill>
                  <a:srgbClr val="002060"/>
                </a:solidFill>
              </a:rPr>
              <a:t>odatak</a:t>
            </a:r>
            <a:r>
              <a:rPr lang="sr-Latn-RS" altLang="sr-Latn-RS" sz="3200" b="1" dirty="0">
                <a:solidFill>
                  <a:srgbClr val="002060"/>
                </a:solidFill>
              </a:rPr>
              <a:t>a - tabelarno</a:t>
            </a:r>
            <a:endParaRPr lang="sr-Latn-RS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401598" name="Group 190"/>
          <p:cNvGraphicFramePr>
            <a:graphicFrameLocks noGrp="1"/>
          </p:cNvGraphicFramePr>
          <p:nvPr>
            <p:ph sz="quarter" idx="2"/>
          </p:nvPr>
        </p:nvGraphicFramePr>
        <p:xfrm>
          <a:off x="4419600" y="1789111"/>
          <a:ext cx="3695700" cy="1493839"/>
        </p:xfrm>
        <a:graphic>
          <a:graphicData uri="http://schemas.openxmlformats.org/drawingml/2006/table">
            <a:tbl>
              <a:tblPr/>
              <a:tblGrid>
                <a:gridCol w="1928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6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1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Petar Petrović</a:t>
                      </a: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1506983710325</a:t>
                      </a: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68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Marko Marković</a:t>
                      </a: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0211979850123</a:t>
                      </a: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1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Janko Janković</a:t>
                      </a: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1112985830456</a:t>
                      </a: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1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- - - - - - - - - -</a:t>
                      </a: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- - - - - - - - - -</a:t>
                      </a: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01639" name="Group 231"/>
          <p:cNvGraphicFramePr>
            <a:graphicFrameLocks noGrp="1"/>
          </p:cNvGraphicFramePr>
          <p:nvPr>
            <p:ph sz="quarter" idx="3"/>
          </p:nvPr>
        </p:nvGraphicFramePr>
        <p:xfrm>
          <a:off x="990600" y="3740150"/>
          <a:ext cx="7543800" cy="1830390"/>
        </p:xfrm>
        <a:graphic>
          <a:graphicData uri="http://schemas.openxmlformats.org/drawingml/2006/table">
            <a:tbl>
              <a:tblPr/>
              <a:tblGrid>
                <a:gridCol w="2360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9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2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0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6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Ime i prezime</a:t>
                      </a:r>
                      <a:endParaRPr kumimoji="0" lang="sr-Latn-C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JMBG</a:t>
                      </a:r>
                      <a:endParaRPr kumimoji="0" lang="sr-Latn-C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Smer</a:t>
                      </a:r>
                      <a:endParaRPr kumimoji="0" lang="sr-Latn-C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Godina upisa</a:t>
                      </a:r>
                      <a:endParaRPr kumimoji="0" lang="sr-Latn-C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3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Petar Petrović</a:t>
                      </a: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1506983710325</a:t>
                      </a: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PP</a:t>
                      </a: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2007</a:t>
                      </a: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3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Marko Marković</a:t>
                      </a: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0211979850123</a:t>
                      </a: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RGD</a:t>
                      </a: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2007</a:t>
                      </a: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3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Janko Janković</a:t>
                      </a: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1112985830456</a:t>
                      </a: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PP</a:t>
                      </a: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2006</a:t>
                      </a: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- - - - - - - - - -</a:t>
                      </a: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- - - - - - - - - -</a:t>
                      </a: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PP</a:t>
                      </a:r>
                      <a:endParaRPr kumimoji="0" lang="sr-Latn-C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2006</a:t>
                      </a: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237" name="Text Box 167"/>
          <p:cNvSpPr txBox="1">
            <a:spLocks noChangeArrowheads="1"/>
          </p:cNvSpPr>
          <p:nvPr/>
        </p:nvSpPr>
        <p:spPr bwMode="auto">
          <a:xfrm>
            <a:off x="628650" y="2466975"/>
            <a:ext cx="15049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r-Latn-CS" altLang="sr-Latn-RS" sz="1800">
                <a:solidFill>
                  <a:srgbClr val="800000"/>
                </a:solidFill>
              </a:rPr>
              <a:t>Sirovi podaci</a:t>
            </a:r>
            <a:endParaRPr lang="en-US" altLang="sr-Latn-RS" sz="1800">
              <a:solidFill>
                <a:srgbClr val="800000"/>
              </a:solidFill>
            </a:endParaRPr>
          </a:p>
        </p:txBody>
      </p:sp>
      <p:sp>
        <p:nvSpPr>
          <p:cNvPr id="8238" name="Line 169"/>
          <p:cNvSpPr>
            <a:spLocks noChangeShapeType="1"/>
          </p:cNvSpPr>
          <p:nvPr/>
        </p:nvSpPr>
        <p:spPr bwMode="auto">
          <a:xfrm flipV="1">
            <a:off x="2286000" y="2414590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39" name="Line 170"/>
          <p:cNvSpPr>
            <a:spLocks noChangeShapeType="1"/>
          </p:cNvSpPr>
          <p:nvPr/>
        </p:nvSpPr>
        <p:spPr bwMode="auto">
          <a:xfrm flipV="1">
            <a:off x="2286000" y="2033590"/>
            <a:ext cx="17526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40" name="Line 171"/>
          <p:cNvSpPr>
            <a:spLocks noChangeShapeType="1"/>
          </p:cNvSpPr>
          <p:nvPr/>
        </p:nvSpPr>
        <p:spPr bwMode="auto">
          <a:xfrm>
            <a:off x="2286000" y="2643189"/>
            <a:ext cx="1752600" cy="487361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41" name="Text Box 230"/>
          <p:cNvSpPr txBox="1">
            <a:spLocks noChangeArrowheads="1"/>
          </p:cNvSpPr>
          <p:nvPr/>
        </p:nvSpPr>
        <p:spPr bwMode="auto">
          <a:xfrm>
            <a:off x="1409700" y="5726113"/>
            <a:ext cx="69294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r-Latn-CS" altLang="sr-Latn-RS" sz="1800" dirty="0">
                <a:solidFill>
                  <a:srgbClr val="800000"/>
                </a:solidFill>
              </a:rPr>
              <a:t>Informacij</a:t>
            </a:r>
            <a:r>
              <a:rPr lang="en-US" altLang="sr-Latn-RS" sz="1800" dirty="0">
                <a:solidFill>
                  <a:srgbClr val="800000"/>
                </a:solidFill>
              </a:rPr>
              <a:t>e</a:t>
            </a:r>
            <a:r>
              <a:rPr lang="sr-Latn-CS" altLang="sr-Latn-RS" sz="1800" dirty="0">
                <a:solidFill>
                  <a:srgbClr val="800000"/>
                </a:solidFill>
              </a:rPr>
              <a:t> o upisu – povezani podaci u odgovarajućem kontekstu</a:t>
            </a:r>
            <a:endParaRPr lang="en-US" altLang="sr-Latn-RS" sz="18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107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87600"/>
            <a:ext cx="3962400" cy="302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Rectangle 65"/>
          <p:cNvSpPr>
            <a:spLocks noChangeArrowheads="1"/>
          </p:cNvSpPr>
          <p:nvPr/>
        </p:nvSpPr>
        <p:spPr bwMode="auto">
          <a:xfrm>
            <a:off x="4457700" y="3154363"/>
            <a:ext cx="2270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sr-Latn-RS" sz="1200">
                <a:cs typeface="Times New Roman" panose="02020603050405020304" pitchFamily="18" charset="0"/>
              </a:rPr>
              <a:t> </a:t>
            </a:r>
            <a:endParaRPr lang="pl-PL" altLang="sr-Latn-RS" sz="2400"/>
          </a:p>
        </p:txBody>
      </p:sp>
      <p:pic>
        <p:nvPicPr>
          <p:cNvPr id="9223" name="Picture 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362200"/>
            <a:ext cx="4724400" cy="303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Rectangle 66"/>
          <p:cNvSpPr>
            <a:spLocks noChangeArrowheads="1"/>
          </p:cNvSpPr>
          <p:nvPr/>
        </p:nvSpPr>
        <p:spPr bwMode="auto">
          <a:xfrm>
            <a:off x="2096793" y="5651778"/>
            <a:ext cx="47884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r-Latn-CS" altLang="sr-Latn-RS" sz="1800" dirty="0">
                <a:solidFill>
                  <a:srgbClr val="800000"/>
                </a:solidFill>
                <a:cs typeface="Times New Roman" panose="02020603050405020304" pitchFamily="18" charset="0"/>
              </a:rPr>
              <a:t>Grafički prikaz podataka - informacij</a:t>
            </a:r>
            <a:r>
              <a:rPr lang="en-US" altLang="sr-Latn-RS" sz="1800" dirty="0">
                <a:solidFill>
                  <a:srgbClr val="800000"/>
                </a:solidFill>
                <a:cs typeface="Times New Roman" panose="02020603050405020304" pitchFamily="18" charset="0"/>
              </a:rPr>
              <a:t>e</a:t>
            </a:r>
            <a:r>
              <a:rPr lang="sr-Latn-CS" altLang="sr-Latn-RS" sz="1800" dirty="0">
                <a:solidFill>
                  <a:srgbClr val="800000"/>
                </a:solidFill>
                <a:cs typeface="Times New Roman" panose="02020603050405020304" pitchFamily="18" charset="0"/>
              </a:rPr>
              <a:t> o upisu</a:t>
            </a:r>
            <a:endParaRPr lang="sr-Latn-CS" altLang="sr-Latn-RS" sz="1800" dirty="0">
              <a:solidFill>
                <a:srgbClr val="80000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sr-Latn-RS" altLang="sr-Latn-RS" sz="3600" b="1" dirty="0">
                <a:solidFill>
                  <a:srgbClr val="002060"/>
                </a:solidFill>
              </a:rPr>
              <a:t>Tumačenje p</a:t>
            </a:r>
            <a:r>
              <a:rPr lang="en-US" altLang="sr-Latn-RS" sz="3600" b="1" dirty="0" err="1">
                <a:solidFill>
                  <a:srgbClr val="002060"/>
                </a:solidFill>
              </a:rPr>
              <a:t>odatak</a:t>
            </a:r>
            <a:r>
              <a:rPr lang="sr-Latn-RS" altLang="sr-Latn-RS" sz="3600" b="1" dirty="0">
                <a:solidFill>
                  <a:srgbClr val="002060"/>
                </a:solidFill>
              </a:rPr>
              <a:t>a - grafički</a:t>
            </a:r>
            <a:endParaRPr lang="sr-Latn-R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26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4106EE1-68A1-475F-A5AC-AA76C6871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BA4B0-4B09-4AA2-9EDD-AC9B6F3D6534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E921C3-DF45-4956-8E5B-C8553C9BD3C2}"/>
              </a:ext>
            </a:extLst>
          </p:cNvPr>
          <p:cNvSpPr txBox="1"/>
          <p:nvPr/>
        </p:nvSpPr>
        <p:spPr>
          <a:xfrm>
            <a:off x="914400" y="982176"/>
            <a:ext cx="7772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RS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Podaci obradjeni tako da dobijaju značenje čine informaciju.</a:t>
            </a:r>
          </a:p>
          <a:p>
            <a:pPr algn="just"/>
            <a:endParaRPr lang="sr-Latn-R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sr-Latn-RS" sz="2400" b="1" dirty="0">
                <a:latin typeface="Calibri" panose="020F0502020204030204" pitchFamily="34" charset="0"/>
                <a:cs typeface="Calibri" panose="020F0502020204030204" pitchFamily="34" charset="0"/>
              </a:rPr>
              <a:t>Veza podatak – informacija:</a:t>
            </a:r>
          </a:p>
          <a:p>
            <a:pPr algn="just"/>
            <a:r>
              <a:rPr 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-Podaci su gradivni elementi informacija</a:t>
            </a:r>
          </a:p>
          <a:p>
            <a:pPr algn="just"/>
            <a:r>
              <a:rPr 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-Informacije nastaju obradom prikupljenih podataka</a:t>
            </a:r>
          </a:p>
          <a:p>
            <a:pPr algn="just"/>
            <a:r>
              <a:rPr 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-Informacije se koriste za otkrivanje značenja podataka</a:t>
            </a:r>
          </a:p>
          <a:p>
            <a:pPr algn="just"/>
            <a:r>
              <a:rPr 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-Informacija koja je tačna, precizna, dobijena na vreme,  je osnov za donošenje odluka</a:t>
            </a:r>
          </a:p>
          <a:p>
            <a:pPr algn="just"/>
            <a:r>
              <a:rPr 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-Ako se prikupljeni podaci urede, prikažu i protumače dobijamo korisne informacije</a:t>
            </a:r>
          </a:p>
          <a:p>
            <a:pPr algn="just"/>
            <a:r>
              <a:rPr 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-Uredjenim i sačuvanim informacijama se brzo pristupa (pristup i dostupnost informacije).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197303758"/>
      </p:ext>
    </p:extLst>
  </p:cSld>
  <p:clrMapOvr>
    <a:masterClrMapping/>
  </p:clrMapOvr>
  <p:transition spd="slow">
    <p:wedge/>
    <p:sndAc>
      <p:stSnd>
        <p:snd r:embed="rId2" name="bomb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6B7C0BC-2696-4D5E-9220-33BF50613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BA4B0-4B09-4AA2-9EDD-AC9B6F3D6534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5BA710-EABA-4066-AE6C-345F3B4E12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83311"/>
            <a:ext cx="9144000" cy="392648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CA110DE-8E5A-4703-937B-CD2EF42B4A7D}"/>
              </a:ext>
            </a:extLst>
          </p:cNvPr>
          <p:cNvSpPr txBox="1"/>
          <p:nvPr/>
        </p:nvSpPr>
        <p:spPr>
          <a:xfrm>
            <a:off x="990600" y="307937"/>
            <a:ext cx="7924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RS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Digitalni podaci</a:t>
            </a:r>
            <a:r>
              <a:rPr lang="sr-Latn-R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su podaci koji su predstavljeni pomoću binarnih brojeva tj. nizom jedinica (1) i nula (0).  U modernim računarskim sistemima (posle 1960) svi podaci su digitalni</a:t>
            </a:r>
            <a:r>
              <a:rPr lang="sr-Latn-RS" sz="2800" dirty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5943639"/>
      </p:ext>
    </p:extLst>
  </p:cSld>
  <p:clrMapOvr>
    <a:masterClrMapping/>
  </p:clrMapOvr>
  <p:transition spd="slow">
    <p:wedge/>
    <p:sndAc>
      <p:stSnd>
        <p:snd r:embed="rId2" name="bomb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>
            <a:extLst>
              <a:ext uri="{FF2B5EF4-FFF2-40B4-BE49-F238E27FC236}">
                <a16:creationId xmlns:a16="http://schemas.microsoft.com/office/drawing/2014/main" id="{D66CEEAE-2EA2-40FF-8CC6-6592ADF546C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327174"/>
            <a:ext cx="7924800" cy="441960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_tradnl" altLang="sr-Latn-RS" sz="2800" dirty="0"/>
              <a:t>	</a:t>
            </a:r>
            <a:r>
              <a:rPr lang="sr-Latn-RS" altLang="sr-Latn-RS" sz="2800" dirty="0"/>
              <a:t>            </a:t>
            </a:r>
            <a:r>
              <a:rPr lang="es-ES_tradnl" altLang="sr-Latn-RS" sz="2800" b="1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Svaki</a:t>
            </a:r>
            <a:r>
              <a:rPr lang="es-ES_tradnl" altLang="sr-Latn-RS" sz="28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altLang="sr-Latn-RS" sz="2800" b="1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podatak</a:t>
            </a:r>
            <a:r>
              <a:rPr lang="es-ES_tradnl" altLang="sr-Latn-RS" sz="28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nije i </a:t>
            </a:r>
            <a:r>
              <a:rPr lang="es-ES_tradnl" altLang="sr-Latn-RS" sz="2800" b="1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informacija</a:t>
            </a:r>
            <a:r>
              <a:rPr lang="es-ES_tradnl" altLang="sr-Latn-RS" sz="28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sr-Latn-RS" altLang="sr-Latn-RS" sz="2800" b="1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Informacija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saznanje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određenim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značenjem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upotrebom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koje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dobijeno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bazi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sakupljanja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organizacije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analize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podataka</a:t>
            </a:r>
            <a:r>
              <a:rPr lang="sr-Latn-RS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odnosno obradom-transformacijom podataka.</a:t>
            </a:r>
            <a:endParaRPr lang="es-ES_tradnl" altLang="sr-Latn-R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Informacija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element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saznanja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koji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odnosi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neki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događaj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ili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činjenicu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, a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koji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može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prenositi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pomoću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signala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ili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kombinacije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signala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Informacija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uvek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bila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osnovni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činilac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odnosno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resurs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upravljanja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pošto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nema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upravljanja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bez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informacione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baze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jedinstvene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za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ceo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objektni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sistem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radnu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organizaciju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poslovni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altLang="sr-Latn-R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sistem</a:t>
            </a:r>
            <a:r>
              <a:rPr lang="es-ES_tradnl" alt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en-US" altLang="sr-Latn-R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FD69556-D6D1-41EB-8F2F-8E7C1742C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C5ADB7E0-59FE-4137-BCBA-E7C0E21DD9C2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000D28-72FC-43BE-B466-698F7768E4E7}"/>
              </a:ext>
            </a:extLst>
          </p:cNvPr>
          <p:cNvSpPr txBox="1"/>
          <p:nvPr/>
        </p:nvSpPr>
        <p:spPr>
          <a:xfrm>
            <a:off x="1066800" y="38100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</a:rPr>
              <a:t>Informacija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endParaRPr lang="sr-Latn-RS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edge/>
    <p:sndAc>
      <p:stSnd>
        <p:snd r:embed="rId2" name="bomb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B17D1-3718-4AA9-B5B0-9F16E6C64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76400"/>
            <a:ext cx="8229600" cy="4267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2800" b="1" dirty="0" err="1"/>
              <a:t>Podela</a:t>
            </a:r>
            <a:r>
              <a:rPr lang="en-US" sz="2800" b="1" dirty="0"/>
              <a:t> </a:t>
            </a:r>
            <a:r>
              <a:rPr lang="en-US" sz="2800" b="1" dirty="0" err="1"/>
              <a:t>prema</a:t>
            </a:r>
            <a:r>
              <a:rPr lang="en-US" sz="2800" b="1" dirty="0"/>
              <a:t> </a:t>
            </a:r>
            <a:r>
              <a:rPr lang="en-US" sz="2800" b="1" dirty="0" err="1"/>
              <a:t>načinu</a:t>
            </a:r>
            <a:r>
              <a:rPr lang="en-US" sz="2800" b="1" dirty="0"/>
              <a:t> </a:t>
            </a:r>
            <a:r>
              <a:rPr lang="en-US" sz="2800" b="1" dirty="0" err="1"/>
              <a:t>prikazivanja</a:t>
            </a:r>
            <a:r>
              <a:rPr lang="en-US" sz="2800" b="1" dirty="0"/>
              <a:t>:</a:t>
            </a:r>
          </a:p>
          <a:p>
            <a:pPr>
              <a:defRPr/>
            </a:pPr>
            <a:r>
              <a:rPr lang="sr-Latn-RS" sz="2800" dirty="0"/>
              <a:t>d</a:t>
            </a:r>
            <a:r>
              <a:rPr lang="en-US" sz="2800" dirty="0" err="1"/>
              <a:t>okumenti</a:t>
            </a:r>
            <a:endParaRPr lang="en-US" sz="2800" dirty="0"/>
          </a:p>
          <a:p>
            <a:pPr>
              <a:defRPr/>
            </a:pPr>
            <a:r>
              <a:rPr lang="en-US" sz="2800" dirty="0" err="1"/>
              <a:t>vizuelne</a:t>
            </a:r>
            <a:r>
              <a:rPr lang="en-US" sz="2800" dirty="0"/>
              <a:t> </a:t>
            </a:r>
            <a:r>
              <a:rPr lang="en-US" sz="2800" dirty="0" err="1"/>
              <a:t>informacije</a:t>
            </a:r>
            <a:r>
              <a:rPr lang="en-US" sz="2800" dirty="0"/>
              <a:t> (</a:t>
            </a:r>
            <a:r>
              <a:rPr lang="en-US" sz="2800" dirty="0" err="1"/>
              <a:t>dijagrami</a:t>
            </a:r>
            <a:r>
              <a:rPr lang="en-US" sz="2800" dirty="0"/>
              <a:t>, </a:t>
            </a:r>
            <a:r>
              <a:rPr lang="en-US" sz="2800" dirty="0" err="1"/>
              <a:t>izveštaji</a:t>
            </a:r>
            <a:r>
              <a:rPr lang="en-US" sz="2800" dirty="0"/>
              <a:t>, </a:t>
            </a:r>
            <a:r>
              <a:rPr lang="en-US" sz="2800" dirty="0" err="1"/>
              <a:t>grafikoni</a:t>
            </a:r>
            <a:r>
              <a:rPr lang="en-US" sz="2800" dirty="0"/>
              <a:t>,...)</a:t>
            </a:r>
          </a:p>
          <a:p>
            <a:pPr>
              <a:defRPr/>
            </a:pPr>
            <a:r>
              <a:rPr lang="en-US" sz="2800" dirty="0" err="1"/>
              <a:t>multimedijalne</a:t>
            </a:r>
            <a:r>
              <a:rPr lang="en-US" sz="2800" dirty="0"/>
              <a:t> </a:t>
            </a:r>
            <a:r>
              <a:rPr lang="en-US" sz="2800" dirty="0" err="1"/>
              <a:t>informacije</a:t>
            </a:r>
            <a:endParaRPr lang="en-US" sz="2800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800" b="1" dirty="0" err="1"/>
              <a:t>Podela</a:t>
            </a:r>
            <a:r>
              <a:rPr lang="en-US" sz="2800" b="1" dirty="0"/>
              <a:t> </a:t>
            </a:r>
            <a:r>
              <a:rPr lang="en-US" sz="2800" b="1" dirty="0" err="1"/>
              <a:t>na</a:t>
            </a:r>
            <a:r>
              <a:rPr lang="en-US" sz="2800" b="1" dirty="0"/>
              <a:t> </a:t>
            </a:r>
            <a:r>
              <a:rPr lang="en-US" sz="2800" b="1" dirty="0" err="1"/>
              <a:t>osnovu</a:t>
            </a:r>
            <a:r>
              <a:rPr lang="en-US" sz="2800" b="1" dirty="0"/>
              <a:t> </a:t>
            </a:r>
            <a:r>
              <a:rPr lang="en-US" sz="2800" b="1" dirty="0" err="1"/>
              <a:t>načina</a:t>
            </a:r>
            <a:r>
              <a:rPr lang="en-US" sz="2800" b="1" dirty="0"/>
              <a:t> </a:t>
            </a:r>
            <a:r>
              <a:rPr lang="en-US" sz="2800" b="1" dirty="0" err="1"/>
              <a:t>generisanja</a:t>
            </a:r>
            <a:r>
              <a:rPr lang="sr-Latn-RS" sz="2800" b="1" dirty="0"/>
              <a:t>:</a:t>
            </a:r>
            <a:endParaRPr lang="en-US" sz="2800" b="1" dirty="0"/>
          </a:p>
          <a:p>
            <a:pPr>
              <a:defRPr/>
            </a:pPr>
            <a:r>
              <a:rPr lang="en-US" sz="2800" dirty="0" err="1"/>
              <a:t>eksterne</a:t>
            </a:r>
            <a:r>
              <a:rPr lang="en-US" sz="2800" dirty="0"/>
              <a:t> (</a:t>
            </a:r>
            <a:r>
              <a:rPr lang="en-US" sz="2800" dirty="0" err="1"/>
              <a:t>izvan</a:t>
            </a:r>
            <a:r>
              <a:rPr lang="en-US" sz="2800" dirty="0"/>
              <a:t> </a:t>
            </a:r>
            <a:r>
              <a:rPr lang="en-US" sz="2800" dirty="0" err="1"/>
              <a:t>sistema</a:t>
            </a:r>
            <a:r>
              <a:rPr lang="en-US" sz="2800" dirty="0"/>
              <a:t>)</a:t>
            </a:r>
          </a:p>
          <a:p>
            <a:pPr>
              <a:defRPr/>
            </a:pPr>
            <a:r>
              <a:rPr lang="en-US" sz="2800" dirty="0"/>
              <a:t>interne (u </a:t>
            </a:r>
            <a:r>
              <a:rPr lang="en-US" sz="2800" dirty="0" err="1"/>
              <a:t>samom</a:t>
            </a:r>
            <a:r>
              <a:rPr lang="en-US" sz="2800" dirty="0"/>
              <a:t> </a:t>
            </a:r>
            <a:r>
              <a:rPr lang="en-US" sz="2800" dirty="0" err="1"/>
              <a:t>sistemu</a:t>
            </a:r>
            <a:r>
              <a:rPr lang="en-US" sz="2800" dirty="0"/>
              <a:t>)</a:t>
            </a:r>
            <a:r>
              <a:rPr lang="sr-Latn-RS" sz="2800" dirty="0"/>
              <a:t> - </a:t>
            </a:r>
            <a:r>
              <a:rPr lang="en-US" sz="2800" dirty="0" err="1"/>
              <a:t>lakše</a:t>
            </a:r>
            <a:r>
              <a:rPr lang="en-US" sz="2800" dirty="0"/>
              <a:t>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prikupljanje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kontrolisanje</a:t>
            </a:r>
            <a:r>
              <a:rPr lang="sr-Latn-RS" sz="2800" dirty="0"/>
              <a:t>, </a:t>
            </a:r>
            <a:r>
              <a:rPr lang="en-US" sz="2800" dirty="0" err="1"/>
              <a:t>pouzdanije</a:t>
            </a:r>
            <a:r>
              <a:rPr lang="en-US" sz="2800" dirty="0"/>
              <a:t> </a:t>
            </a:r>
            <a:r>
              <a:rPr lang="en-US" sz="2800" dirty="0" err="1"/>
              <a:t>su</a:t>
            </a:r>
            <a:r>
              <a:rPr lang="en-US" sz="2800" dirty="0"/>
              <a:t>, </a:t>
            </a:r>
            <a:r>
              <a:rPr lang="en-US" sz="2800" dirty="0" err="1"/>
              <a:t>pristupačnije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jeftinije</a:t>
            </a:r>
            <a:endParaRPr lang="en-US" sz="2800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3635F-B64C-4516-8F94-901A66E64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0D5ED45D-E153-475A-AE9E-80C8A248B13B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3D2F54-7A86-4AB9-AA5B-596A90784A68}"/>
              </a:ext>
            </a:extLst>
          </p:cNvPr>
          <p:cNvSpPr txBox="1"/>
          <p:nvPr/>
        </p:nvSpPr>
        <p:spPr>
          <a:xfrm>
            <a:off x="990600" y="60960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</a:rPr>
              <a:t>Vrste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informacija</a:t>
            </a:r>
            <a:endParaRPr lang="sr-Latn-RS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edge/>
    <p:sndAc>
      <p:stSnd>
        <p:snd r:embed="rId2" name="bomb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631C14-6359-4568-A386-12BA4712C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4EC8CA-DDE7-457B-886E-492D1FB147EF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47830E-F4F4-4CB7-A015-A50A40674820}"/>
              </a:ext>
            </a:extLst>
          </p:cNvPr>
          <p:cNvSpPr txBox="1"/>
          <p:nvPr/>
        </p:nvSpPr>
        <p:spPr>
          <a:xfrm>
            <a:off x="990600" y="533400"/>
            <a:ext cx="76962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altLang="sr-Latn-RS" sz="2800" b="1" dirty="0" err="1"/>
              <a:t>Najopštija</a:t>
            </a:r>
            <a:r>
              <a:rPr lang="en-US" altLang="sr-Latn-RS" sz="2800" b="1" dirty="0"/>
              <a:t> </a:t>
            </a:r>
            <a:r>
              <a:rPr lang="en-US" altLang="sr-Latn-RS" sz="2800" b="1" dirty="0" err="1"/>
              <a:t>podela</a:t>
            </a:r>
            <a:r>
              <a:rPr lang="en-US" altLang="sr-Latn-RS" sz="2800" b="1" dirty="0"/>
              <a:t>:</a:t>
            </a:r>
          </a:p>
          <a:p>
            <a:pPr lvl="1">
              <a:defRPr/>
            </a:pPr>
            <a:r>
              <a:rPr lang="sr-Latn-RS" altLang="sr-Latn-RS" sz="2800" dirty="0"/>
              <a:t>n</a:t>
            </a:r>
            <a:r>
              <a:rPr lang="en-US" altLang="sr-Latn-RS" sz="2800" dirty="0" err="1"/>
              <a:t>aučne</a:t>
            </a:r>
            <a:endParaRPr lang="en-US" altLang="sr-Latn-RS" sz="2800" dirty="0"/>
          </a:p>
          <a:p>
            <a:pPr lvl="1">
              <a:defRPr/>
            </a:pPr>
            <a:r>
              <a:rPr lang="en-US" altLang="sr-Latn-RS" sz="2800" dirty="0" err="1"/>
              <a:t>poslovne</a:t>
            </a:r>
            <a:r>
              <a:rPr lang="en-US" altLang="sr-Latn-RS" sz="2800" dirty="0"/>
              <a:t> (</a:t>
            </a:r>
            <a:r>
              <a:rPr lang="en-US" altLang="sr-Latn-RS" sz="2800" dirty="0" err="1"/>
              <a:t>vrlo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obimne</a:t>
            </a:r>
            <a:r>
              <a:rPr lang="en-US" altLang="sr-Latn-RS" sz="2800" dirty="0"/>
              <a:t>!)</a:t>
            </a:r>
          </a:p>
          <a:p>
            <a:pPr lvl="1">
              <a:defRPr/>
            </a:pPr>
            <a:r>
              <a:rPr lang="sr-Latn-RS" altLang="sr-Latn-RS" sz="2800" dirty="0"/>
              <a:t>opšte</a:t>
            </a:r>
            <a:endParaRPr lang="en-US" altLang="sr-Latn-RS" sz="2800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altLang="sr-Latn-RS" sz="2800" b="1" dirty="0" err="1"/>
              <a:t>Praktična</a:t>
            </a:r>
            <a:r>
              <a:rPr lang="en-US" altLang="sr-Latn-RS" sz="2800" b="1" dirty="0"/>
              <a:t> </a:t>
            </a:r>
            <a:r>
              <a:rPr lang="en-US" altLang="sr-Latn-RS" sz="2800" b="1" dirty="0" err="1"/>
              <a:t>podela</a:t>
            </a:r>
            <a:r>
              <a:rPr lang="en-US" altLang="sr-Latn-RS" sz="2800" b="1" dirty="0"/>
              <a:t>:</a:t>
            </a:r>
          </a:p>
          <a:p>
            <a:pPr lvl="1">
              <a:defRPr/>
            </a:pPr>
            <a:r>
              <a:rPr lang="en-US" altLang="sr-Latn-RS" sz="2800" dirty="0" err="1"/>
              <a:t>neformalne</a:t>
            </a:r>
            <a:r>
              <a:rPr lang="en-US" altLang="sr-Latn-RS" sz="2800" dirty="0"/>
              <a:t> (</a:t>
            </a:r>
            <a:r>
              <a:rPr lang="en-US" altLang="sr-Latn-RS" sz="2800" dirty="0" err="1"/>
              <a:t>mišljenje</a:t>
            </a:r>
            <a:r>
              <a:rPr lang="en-US" altLang="sr-Latn-RS" sz="2800" dirty="0"/>
              <a:t>, </a:t>
            </a:r>
            <a:r>
              <a:rPr lang="en-US" altLang="sr-Latn-RS" sz="2800" dirty="0" err="1"/>
              <a:t>rasuđivanje</a:t>
            </a:r>
            <a:r>
              <a:rPr lang="en-US" altLang="sr-Latn-RS" sz="2800" dirty="0"/>
              <a:t>, </a:t>
            </a:r>
            <a:r>
              <a:rPr lang="en-US" altLang="sr-Latn-RS" sz="2800" dirty="0" err="1"/>
              <a:t>iskustvo</a:t>
            </a:r>
            <a:r>
              <a:rPr lang="en-US" altLang="sr-Latn-RS" sz="2800" dirty="0"/>
              <a:t>,...)</a:t>
            </a:r>
          </a:p>
          <a:p>
            <a:pPr lvl="1">
              <a:defRPr/>
            </a:pPr>
            <a:r>
              <a:rPr lang="en-US" altLang="sr-Latn-RS" sz="2800" dirty="0" err="1"/>
              <a:t>formalne</a:t>
            </a:r>
            <a:r>
              <a:rPr lang="en-US" altLang="sr-Latn-RS" sz="2800" dirty="0"/>
              <a:t> (od </a:t>
            </a:r>
            <a:r>
              <a:rPr lang="en-US" altLang="sr-Latn-RS" sz="2800" dirty="0" err="1"/>
              <a:t>interesa</a:t>
            </a:r>
            <a:r>
              <a:rPr lang="en-US" altLang="sr-Latn-RS" sz="2800" dirty="0"/>
              <a:t> za IS)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800905175"/>
      </p:ext>
    </p:extLst>
  </p:cSld>
  <p:clrMapOvr>
    <a:masterClrMapping/>
  </p:clrMapOvr>
  <p:transition spd="slow">
    <p:wedge/>
    <p:sndAc>
      <p:stSnd>
        <p:snd r:embed="rId2" name="bomb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39B663-5844-4B70-B7B8-F05F1D4AF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F74F9BD1-0057-423A-9ADC-0C6A34FD36A2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3255AB-DCC6-46E3-AB26-3B3CD089BB34}"/>
              </a:ext>
            </a:extLst>
          </p:cNvPr>
          <p:cNvSpPr txBox="1"/>
          <p:nvPr/>
        </p:nvSpPr>
        <p:spPr>
          <a:xfrm>
            <a:off x="1066800" y="533400"/>
            <a:ext cx="7620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anose="05000000000000000000" pitchFamily="2" charset="2"/>
              <a:buNone/>
              <a:defRPr/>
            </a:pPr>
            <a:r>
              <a:rPr lang="en-US" sz="2800" b="1" dirty="0" err="1"/>
              <a:t>Podela</a:t>
            </a:r>
            <a:r>
              <a:rPr lang="en-US" sz="2800" b="1" dirty="0"/>
              <a:t> </a:t>
            </a:r>
            <a:r>
              <a:rPr lang="en-US" sz="2800" b="1" dirty="0" err="1"/>
              <a:t>prema</a:t>
            </a:r>
            <a:r>
              <a:rPr lang="en-US" sz="2800" b="1" dirty="0"/>
              <a:t> </a:t>
            </a:r>
            <a:r>
              <a:rPr lang="en-US" sz="2800" b="1" dirty="0" err="1"/>
              <a:t>učestalosti</a:t>
            </a:r>
            <a:r>
              <a:rPr lang="en-US" sz="2800" b="1" dirty="0"/>
              <a:t> </a:t>
            </a:r>
            <a:r>
              <a:rPr lang="en-US" sz="2800" b="1" dirty="0" err="1"/>
              <a:t>pojavljivanja</a:t>
            </a:r>
            <a:r>
              <a:rPr lang="en-US" sz="2800" b="1" dirty="0"/>
              <a:t> / </a:t>
            </a:r>
            <a:r>
              <a:rPr lang="en-US" sz="2800" b="1" dirty="0" err="1"/>
              <a:t>korišćenja</a:t>
            </a:r>
            <a:r>
              <a:rPr lang="en-US" sz="2800" b="1" dirty="0"/>
              <a:t>:</a:t>
            </a:r>
          </a:p>
          <a:p>
            <a:pPr lvl="1" algn="just">
              <a:defRPr/>
            </a:pPr>
            <a:r>
              <a:rPr lang="sr-Latn-RS" sz="2800" dirty="0"/>
              <a:t>J</a:t>
            </a:r>
            <a:r>
              <a:rPr lang="en-US" sz="2800" dirty="0" err="1"/>
              <a:t>ednokratne</a:t>
            </a:r>
            <a:endParaRPr lang="en-US" sz="2800" dirty="0"/>
          </a:p>
          <a:p>
            <a:pPr lvl="1" algn="just">
              <a:defRPr/>
            </a:pPr>
            <a:r>
              <a:rPr lang="sr-Latn-RS" sz="2800" dirty="0"/>
              <a:t>P</a:t>
            </a:r>
            <a:r>
              <a:rPr lang="en-US" sz="2800" dirty="0" err="1"/>
              <a:t>eriodične</a:t>
            </a:r>
            <a:endParaRPr lang="en-US" sz="2800" dirty="0"/>
          </a:p>
          <a:p>
            <a:pPr lvl="1" algn="just">
              <a:defRPr/>
            </a:pPr>
            <a:r>
              <a:rPr lang="en-US" sz="2800" dirty="0" err="1"/>
              <a:t>Povremene</a:t>
            </a:r>
            <a:endParaRPr lang="sr-Latn-RS" sz="2800" dirty="0"/>
          </a:p>
          <a:p>
            <a:pPr algn="just">
              <a:defRPr/>
            </a:pPr>
            <a:endParaRPr lang="sr-Latn-RS" sz="2800" dirty="0"/>
          </a:p>
          <a:p>
            <a:pPr algn="just">
              <a:defRPr/>
            </a:pPr>
            <a:r>
              <a:rPr lang="en-US" altLang="sr-Latn-RS" sz="2800" b="1" dirty="0" err="1"/>
              <a:t>Podela</a:t>
            </a:r>
            <a:r>
              <a:rPr lang="en-US" altLang="sr-Latn-RS" sz="2800" b="1" dirty="0"/>
              <a:t> </a:t>
            </a:r>
            <a:r>
              <a:rPr lang="en-US" altLang="sr-Latn-RS" sz="2800" b="1" dirty="0" err="1"/>
              <a:t>prema</a:t>
            </a:r>
            <a:r>
              <a:rPr lang="en-US" altLang="sr-Latn-RS" sz="2800" b="1" dirty="0"/>
              <a:t> tome </a:t>
            </a:r>
            <a:r>
              <a:rPr lang="en-US" altLang="sr-Latn-RS" sz="2800" b="1" dirty="0" err="1"/>
              <a:t>na</a:t>
            </a:r>
            <a:r>
              <a:rPr lang="en-US" altLang="sr-Latn-RS" sz="2800" b="1" dirty="0"/>
              <a:t> </a:t>
            </a:r>
            <a:r>
              <a:rPr lang="en-US" altLang="sr-Latn-RS" sz="2800" b="1" dirty="0" err="1"/>
              <a:t>koje</a:t>
            </a:r>
            <a:r>
              <a:rPr lang="en-US" altLang="sr-Latn-RS" sz="2800" b="1" dirty="0"/>
              <a:t> se </a:t>
            </a:r>
            <a:r>
              <a:rPr lang="en-US" altLang="sr-Latn-RS" sz="2800" b="1" dirty="0" err="1"/>
              <a:t>vremenske</a:t>
            </a:r>
            <a:r>
              <a:rPr lang="en-US" altLang="sr-Latn-RS" sz="2800" b="1" dirty="0"/>
              <a:t> </a:t>
            </a:r>
            <a:r>
              <a:rPr lang="en-US" altLang="sr-Latn-RS" sz="2800" b="1" dirty="0" err="1"/>
              <a:t>događaje</a:t>
            </a:r>
            <a:r>
              <a:rPr lang="en-US" altLang="sr-Latn-RS" sz="2800" b="1" dirty="0"/>
              <a:t> </a:t>
            </a:r>
            <a:r>
              <a:rPr lang="en-US" altLang="sr-Latn-RS" sz="2800" b="1" dirty="0" err="1"/>
              <a:t>ili</a:t>
            </a:r>
            <a:r>
              <a:rPr lang="en-US" altLang="sr-Latn-RS" sz="2800" b="1" dirty="0"/>
              <a:t> </a:t>
            </a:r>
            <a:r>
              <a:rPr lang="en-US" altLang="sr-Latn-RS" sz="2800" b="1" dirty="0" err="1"/>
              <a:t>stanja</a:t>
            </a:r>
            <a:r>
              <a:rPr lang="en-US" altLang="sr-Latn-RS" sz="2800" b="1" dirty="0"/>
              <a:t> </a:t>
            </a:r>
            <a:r>
              <a:rPr lang="en-US" altLang="sr-Latn-RS" sz="2800" b="1" dirty="0" err="1"/>
              <a:t>sistema</a:t>
            </a:r>
            <a:r>
              <a:rPr lang="en-US" altLang="sr-Latn-RS" sz="2800" b="1" dirty="0"/>
              <a:t> </a:t>
            </a:r>
            <a:r>
              <a:rPr lang="en-US" altLang="sr-Latn-RS" sz="2800" b="1" dirty="0" err="1"/>
              <a:t>odnose</a:t>
            </a:r>
            <a:r>
              <a:rPr lang="en-US" altLang="sr-Latn-RS" sz="2800" b="1" dirty="0"/>
              <a:t>:</a:t>
            </a:r>
          </a:p>
          <a:p>
            <a:pPr lvl="1" algn="just">
              <a:defRPr/>
            </a:pPr>
            <a:r>
              <a:rPr lang="en-US" altLang="sr-Latn-RS" sz="2800" dirty="0" err="1"/>
              <a:t>statističke</a:t>
            </a:r>
            <a:r>
              <a:rPr lang="en-US" altLang="sr-Latn-RS" sz="2800" dirty="0"/>
              <a:t> (</a:t>
            </a:r>
            <a:r>
              <a:rPr lang="en-US" altLang="sr-Latn-RS" sz="2800" dirty="0" err="1"/>
              <a:t>informacije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iz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prošlosti</a:t>
            </a:r>
            <a:r>
              <a:rPr lang="en-US" altLang="sr-Latn-RS" sz="2800" dirty="0"/>
              <a:t>, za </a:t>
            </a:r>
            <a:r>
              <a:rPr lang="en-US" altLang="sr-Latn-RS" sz="2800" dirty="0" err="1"/>
              <a:t>ranije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periode</a:t>
            </a:r>
            <a:r>
              <a:rPr lang="en-US" altLang="sr-Latn-RS" sz="2800" dirty="0"/>
              <a:t>)</a:t>
            </a:r>
          </a:p>
          <a:p>
            <a:pPr lvl="1" algn="just">
              <a:defRPr/>
            </a:pPr>
            <a:r>
              <a:rPr lang="en-US" altLang="sr-Latn-RS" sz="2800" dirty="0" err="1"/>
              <a:t>kontrolne</a:t>
            </a:r>
            <a:r>
              <a:rPr lang="en-US" altLang="sr-Latn-RS" sz="2800" dirty="0"/>
              <a:t> (o </a:t>
            </a:r>
            <a:r>
              <a:rPr lang="en-US" altLang="sr-Latn-RS" sz="2800" dirty="0" err="1"/>
              <a:t>tekućem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funkcionisanju</a:t>
            </a:r>
            <a:r>
              <a:rPr lang="en-US" altLang="sr-Latn-RS" sz="2800" dirty="0"/>
              <a:t>)</a:t>
            </a:r>
          </a:p>
          <a:p>
            <a:pPr lvl="1" algn="just">
              <a:defRPr/>
            </a:pPr>
            <a:r>
              <a:rPr lang="en-US" altLang="sr-Latn-RS" sz="2800" dirty="0" err="1"/>
              <a:t>planske</a:t>
            </a:r>
            <a:r>
              <a:rPr lang="en-US" altLang="sr-Latn-RS" sz="2800" dirty="0"/>
              <a:t> (o </a:t>
            </a:r>
            <a:r>
              <a:rPr lang="en-US" altLang="sr-Latn-RS" sz="2800" dirty="0" err="1"/>
              <a:t>buduć</a:t>
            </a:r>
            <a:r>
              <a:rPr lang="sr-Latn-RS" altLang="sr-Latn-RS" sz="2800" dirty="0"/>
              <a:t>i</a:t>
            </a:r>
            <a:r>
              <a:rPr lang="en-US" altLang="sr-Latn-RS" sz="2800" dirty="0"/>
              <a:t>m </a:t>
            </a:r>
            <a:r>
              <a:rPr lang="en-US" altLang="sr-Latn-RS" sz="2800" dirty="0" err="1"/>
              <a:t>događajima</a:t>
            </a:r>
            <a:r>
              <a:rPr lang="en-US" altLang="sr-Latn-RS" sz="2800" dirty="0"/>
              <a:t>)</a:t>
            </a:r>
          </a:p>
          <a:p>
            <a:pPr>
              <a:defRPr/>
            </a:pPr>
            <a:endParaRPr lang="sr-Latn-RS" dirty="0"/>
          </a:p>
        </p:txBody>
      </p:sp>
    </p:spTree>
  </p:cSld>
  <p:clrMapOvr>
    <a:masterClrMapping/>
  </p:clrMapOvr>
  <p:transition spd="slow">
    <p:wedge/>
    <p:sndAc>
      <p:stSnd>
        <p:snd r:embed="rId2" name="bomb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0A8F720-936E-40E3-B312-260B758F7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5E13D6-056E-48DA-B433-4A4D32471F6F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D95DAC-8582-4034-B26E-EC5E558D7384}"/>
              </a:ext>
            </a:extLst>
          </p:cNvPr>
          <p:cNvSpPr txBox="1"/>
          <p:nvPr/>
        </p:nvSpPr>
        <p:spPr>
          <a:xfrm>
            <a:off x="1241058" y="1469981"/>
            <a:ext cx="7239000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r-Latn-R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UVOD U INFORMACIONE SISTEME I BAZE PODATAKA</a:t>
            </a:r>
          </a:p>
        </p:txBody>
      </p:sp>
      <p:sp>
        <p:nvSpPr>
          <p:cNvPr id="4100" name="TextBox 3">
            <a:extLst>
              <a:ext uri="{FF2B5EF4-FFF2-40B4-BE49-F238E27FC236}">
                <a16:creationId xmlns:a16="http://schemas.microsoft.com/office/drawing/2014/main" id="{72FC63C6-B161-4475-A579-FADF71CA8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61181"/>
            <a:ext cx="487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sr-Latn-RS" altLang="sr-Latn-R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I TEMA 1B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5B2BFA-6471-40EE-8F72-14EA9AC593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628433"/>
            <a:ext cx="3324225" cy="20955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E9F9C91-1D23-4716-82A1-ECC4C737CD9D}"/>
              </a:ext>
            </a:extLst>
          </p:cNvPr>
          <p:cNvSpPr txBox="1"/>
          <p:nvPr/>
        </p:nvSpPr>
        <p:spPr>
          <a:xfrm>
            <a:off x="707658" y="2674959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800" b="1" dirty="0">
                <a:solidFill>
                  <a:srgbClr val="002060"/>
                </a:solidFill>
              </a:rPr>
              <a:t>Opšti pojmovi:</a:t>
            </a:r>
          </a:p>
          <a:p>
            <a:pPr algn="ctr"/>
            <a:r>
              <a:rPr lang="sr-Latn-RS" sz="2800" dirty="0">
                <a:solidFill>
                  <a:srgbClr val="002060"/>
                </a:solidFill>
              </a:rPr>
              <a:t>Podatak – Informacija – Baza podataka </a:t>
            </a:r>
          </a:p>
          <a:p>
            <a:pPr algn="ctr"/>
            <a:r>
              <a:rPr lang="sr-Latn-RS" sz="2800" dirty="0">
                <a:solidFill>
                  <a:srgbClr val="002060"/>
                </a:solidFill>
              </a:rPr>
              <a:t>– Informatika – Informacione tehnologije</a:t>
            </a:r>
          </a:p>
        </p:txBody>
      </p:sp>
    </p:spTree>
  </p:cSld>
  <p:clrMapOvr>
    <a:masterClrMapping/>
  </p:clrMapOvr>
  <p:transition spd="slow">
    <p:wedge/>
    <p:sndAc>
      <p:stSnd>
        <p:snd r:embed="rId2" name="bomb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F71DD9-E89A-4CE1-9C44-2C6263949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46FBF328-549B-4F11-B904-FB8A8CA1D24A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4F4D58-4216-4FBF-8700-622CFFD1A5BD}"/>
              </a:ext>
            </a:extLst>
          </p:cNvPr>
          <p:cNvSpPr txBox="1"/>
          <p:nvPr/>
        </p:nvSpPr>
        <p:spPr>
          <a:xfrm>
            <a:off x="816077" y="1443841"/>
            <a:ext cx="7848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2800" b="1" dirty="0" err="1"/>
              <a:t>Podela</a:t>
            </a:r>
            <a:r>
              <a:rPr lang="en-US" sz="2800" b="1" dirty="0"/>
              <a:t> </a:t>
            </a:r>
            <a:r>
              <a:rPr lang="en-US" sz="2800" b="1" dirty="0" err="1"/>
              <a:t>informacija</a:t>
            </a:r>
            <a:r>
              <a:rPr lang="en-US" sz="2800" b="1" dirty="0"/>
              <a:t> </a:t>
            </a:r>
            <a:r>
              <a:rPr lang="en-US" sz="2800" b="1" dirty="0" err="1"/>
              <a:t>prema</a:t>
            </a:r>
            <a:r>
              <a:rPr lang="en-US" sz="2800" b="1" dirty="0"/>
              <a:t> </a:t>
            </a:r>
            <a:r>
              <a:rPr lang="en-US" sz="2800" b="1" dirty="0" err="1"/>
              <a:t>obimu</a:t>
            </a:r>
            <a:r>
              <a:rPr lang="en-US" sz="2800" b="1" dirty="0"/>
              <a:t> </a:t>
            </a:r>
            <a:r>
              <a:rPr lang="en-US" sz="2800" b="1" dirty="0" err="1"/>
              <a:t>i</a:t>
            </a:r>
            <a:r>
              <a:rPr lang="en-US" sz="2800" b="1" dirty="0"/>
              <a:t> </a:t>
            </a:r>
            <a:r>
              <a:rPr lang="en-US" sz="2800" b="1" dirty="0" err="1"/>
              <a:t>kvalitetu</a:t>
            </a:r>
            <a:r>
              <a:rPr lang="en-US" sz="2800" b="1" dirty="0"/>
              <a:t>:</a:t>
            </a:r>
          </a:p>
          <a:p>
            <a:pPr>
              <a:defRPr/>
            </a:pPr>
            <a:r>
              <a:rPr lang="sr-Latn-RS" sz="2800" dirty="0"/>
              <a:t>-p</a:t>
            </a:r>
            <a:r>
              <a:rPr lang="en-US" sz="2800" dirty="0" err="1"/>
              <a:t>otpune</a:t>
            </a:r>
            <a:r>
              <a:rPr lang="en-US" sz="2800" dirty="0"/>
              <a:t> </a:t>
            </a:r>
          </a:p>
          <a:p>
            <a:pPr algn="just">
              <a:defRPr/>
            </a:pPr>
            <a:r>
              <a:rPr lang="sr-Latn-RS" sz="2800" dirty="0"/>
              <a:t>-n</a:t>
            </a:r>
            <a:r>
              <a:rPr lang="en-US" sz="2800" dirty="0" err="1"/>
              <a:t>epotpune</a:t>
            </a:r>
            <a:r>
              <a:rPr lang="sr-Latn-RS" sz="2800" dirty="0"/>
              <a:t>: </a:t>
            </a:r>
            <a:r>
              <a:rPr lang="en-US" sz="2800" dirty="0" err="1"/>
              <a:t>neizvesnost</a:t>
            </a:r>
            <a:r>
              <a:rPr lang="en-US" sz="2800" dirty="0"/>
              <a:t> se </a:t>
            </a:r>
            <a:r>
              <a:rPr lang="en-US" sz="2800" dirty="0" err="1"/>
              <a:t>može</a:t>
            </a:r>
            <a:r>
              <a:rPr lang="en-US" sz="2800" dirty="0"/>
              <a:t> </a:t>
            </a:r>
            <a:r>
              <a:rPr lang="en-US" sz="2800" dirty="0" err="1"/>
              <a:t>ublažiti</a:t>
            </a:r>
            <a:r>
              <a:rPr lang="en-US" sz="2800" dirty="0"/>
              <a:t> </a:t>
            </a:r>
            <a:r>
              <a:rPr lang="en-US" sz="2800" dirty="0" err="1"/>
              <a:t>zaključivanjem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bazi</a:t>
            </a:r>
            <a:r>
              <a:rPr lang="en-US" sz="2800" dirty="0"/>
              <a:t> </a:t>
            </a:r>
            <a:r>
              <a:rPr lang="en-US" sz="2800" dirty="0" err="1"/>
              <a:t>analogije</a:t>
            </a:r>
            <a:r>
              <a:rPr lang="en-US" sz="2800" dirty="0"/>
              <a:t>, </a:t>
            </a:r>
            <a:r>
              <a:rPr lang="en-US" sz="2800" dirty="0" err="1"/>
              <a:t>sličnosti</a:t>
            </a:r>
            <a:r>
              <a:rPr lang="en-US" sz="2800" dirty="0"/>
              <a:t>, </a:t>
            </a:r>
            <a:r>
              <a:rPr lang="en-US" sz="2800" dirty="0" err="1"/>
              <a:t>indukcije</a:t>
            </a:r>
            <a:r>
              <a:rPr lang="en-US" sz="2800" dirty="0"/>
              <a:t>, </a:t>
            </a:r>
            <a:r>
              <a:rPr lang="en-US" sz="2800" dirty="0" err="1"/>
              <a:t>generalizacije</a:t>
            </a:r>
            <a:r>
              <a:rPr lang="en-US" sz="2800" dirty="0"/>
              <a:t>, </a:t>
            </a:r>
            <a:r>
              <a:rPr lang="en-US" sz="2800" dirty="0" err="1"/>
              <a:t>iskustva</a:t>
            </a:r>
            <a:r>
              <a:rPr lang="en-US" sz="2800" dirty="0"/>
              <a:t>,...</a:t>
            </a:r>
          </a:p>
          <a:p>
            <a:pPr algn="just">
              <a:defRPr/>
            </a:pPr>
            <a:r>
              <a:rPr lang="sr-Latn-RS" sz="2800" dirty="0"/>
              <a:t>-p</a:t>
            </a:r>
            <a:r>
              <a:rPr lang="en-US" sz="2800" dirty="0" err="1"/>
              <a:t>reobimne</a:t>
            </a:r>
            <a:r>
              <a:rPr lang="en-US" sz="2800" dirty="0"/>
              <a:t> </a:t>
            </a:r>
            <a:r>
              <a:rPr lang="en-US" sz="2800" dirty="0" err="1"/>
              <a:t>otežavaju</a:t>
            </a:r>
            <a:r>
              <a:rPr lang="en-US" sz="2800" dirty="0"/>
              <a:t> </a:t>
            </a:r>
            <a:r>
              <a:rPr lang="en-US" sz="2800" dirty="0" err="1"/>
              <a:t>proces</a:t>
            </a:r>
            <a:r>
              <a:rPr lang="en-US" sz="2800" dirty="0"/>
              <a:t> </a:t>
            </a:r>
            <a:r>
              <a:rPr lang="en-US" sz="2800" dirty="0" err="1"/>
              <a:t>komuniciranja</a:t>
            </a:r>
            <a:r>
              <a:rPr lang="sr-Latn-RS" sz="2800" dirty="0"/>
              <a:t>,</a:t>
            </a:r>
            <a:r>
              <a:rPr lang="en-US" sz="2800" dirty="0"/>
              <a:t> </a:t>
            </a:r>
            <a:r>
              <a:rPr lang="en-US" sz="2800" dirty="0" err="1"/>
              <a:t>poskupljuju</a:t>
            </a:r>
            <a:r>
              <a:rPr lang="en-US" sz="2800" dirty="0"/>
              <a:t> IS </a:t>
            </a:r>
            <a:r>
              <a:rPr lang="en-US" sz="2800" dirty="0" err="1"/>
              <a:t>jer</a:t>
            </a:r>
            <a:r>
              <a:rPr lang="en-US" sz="2800" dirty="0"/>
              <a:t> je </a:t>
            </a:r>
            <a:r>
              <a:rPr lang="en-US" sz="2800" dirty="0" err="1"/>
              <a:t>teško</a:t>
            </a:r>
            <a:r>
              <a:rPr lang="en-US" sz="2800" dirty="0"/>
              <a:t> </a:t>
            </a:r>
            <a:r>
              <a:rPr lang="en-US" sz="2800" dirty="0" err="1"/>
              <a:t>izabrati</a:t>
            </a:r>
            <a:r>
              <a:rPr lang="en-US" sz="2800" dirty="0"/>
              <a:t> </a:t>
            </a:r>
            <a:r>
              <a:rPr lang="en-US" sz="2800" dirty="0" err="1"/>
              <a:t>prave</a:t>
            </a:r>
            <a:r>
              <a:rPr lang="en-US" sz="2800" dirty="0"/>
              <a:t> </a:t>
            </a:r>
            <a:r>
              <a:rPr lang="en-US" sz="2800" dirty="0" err="1"/>
              <a:t>informacije</a:t>
            </a:r>
            <a:r>
              <a:rPr lang="en-US" sz="2800" dirty="0"/>
              <a:t>, </a:t>
            </a:r>
            <a:r>
              <a:rPr lang="en-US" sz="2800" dirty="0" err="1"/>
              <a:t>povećavaju</a:t>
            </a:r>
            <a:r>
              <a:rPr lang="en-US" sz="2800" dirty="0"/>
              <a:t> </a:t>
            </a:r>
            <a:r>
              <a:rPr lang="en-US" sz="2800" dirty="0" err="1"/>
              <a:t>verovatnoću</a:t>
            </a:r>
            <a:r>
              <a:rPr lang="en-US" sz="2800" dirty="0"/>
              <a:t> </a:t>
            </a:r>
            <a:r>
              <a:rPr lang="en-US" sz="2800" dirty="0" err="1"/>
              <a:t>donošenja</a:t>
            </a:r>
            <a:r>
              <a:rPr lang="en-US" sz="2800" dirty="0"/>
              <a:t> </a:t>
            </a:r>
            <a:r>
              <a:rPr lang="en-US" sz="2800" dirty="0" err="1"/>
              <a:t>pogrešnih</a:t>
            </a:r>
            <a:r>
              <a:rPr lang="en-US" sz="2800" dirty="0"/>
              <a:t> </a:t>
            </a:r>
            <a:r>
              <a:rPr lang="en-US" sz="2800" dirty="0" err="1"/>
              <a:t>odluka</a:t>
            </a:r>
            <a:endParaRPr lang="en-US" sz="2800" dirty="0"/>
          </a:p>
        </p:txBody>
      </p:sp>
    </p:spTree>
  </p:cSld>
  <p:clrMapOvr>
    <a:masterClrMapping/>
  </p:clrMapOvr>
  <p:transition spd="slow">
    <p:wedge/>
    <p:sndAc>
      <p:stSnd>
        <p:snd r:embed="rId2" name="bomb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5A2A7-A9EA-48EA-876E-7AFCAA88F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932" y="1600200"/>
            <a:ext cx="7704667" cy="3332816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endParaRPr lang="sr-Latn-RS" sz="2800" dirty="0"/>
          </a:p>
          <a:p>
            <a:pPr>
              <a:defRPr/>
            </a:pPr>
            <a:r>
              <a:rPr lang="en-US" sz="2800" dirty="0" err="1"/>
              <a:t>Karakteristike</a:t>
            </a:r>
            <a:r>
              <a:rPr lang="en-US" sz="2800" dirty="0"/>
              <a:t> </a:t>
            </a:r>
            <a:r>
              <a:rPr lang="en-US" sz="2800" dirty="0" err="1"/>
              <a:t>informacija</a:t>
            </a:r>
            <a:r>
              <a:rPr lang="en-US" sz="2800" dirty="0"/>
              <a:t>:</a:t>
            </a:r>
            <a:br>
              <a:rPr lang="en-US" sz="2800" dirty="0"/>
            </a:br>
            <a:r>
              <a:rPr lang="en-US" sz="2800" dirty="0"/>
              <a:t>- </a:t>
            </a:r>
            <a:r>
              <a:rPr lang="en-US" sz="2800" dirty="0" err="1"/>
              <a:t>relevantnost</a:t>
            </a:r>
            <a:r>
              <a:rPr lang="en-US" sz="2800" dirty="0"/>
              <a:t> </a:t>
            </a:r>
            <a:r>
              <a:rPr lang="en-US" sz="2800" dirty="0" err="1"/>
              <a:t>pojave</a:t>
            </a:r>
            <a:r>
              <a:rPr lang="en-US" sz="2800" dirty="0"/>
              <a:t>,</a:t>
            </a:r>
            <a:br>
              <a:rPr lang="en-US" sz="2800" dirty="0"/>
            </a:br>
            <a:r>
              <a:rPr lang="en-US" sz="2800" dirty="0"/>
              <a:t>- </a:t>
            </a:r>
            <a:r>
              <a:rPr lang="en-US" sz="2800" dirty="0" err="1"/>
              <a:t>reprezentativnost</a:t>
            </a:r>
            <a:r>
              <a:rPr lang="en-US" sz="2800" dirty="0"/>
              <a:t> </a:t>
            </a:r>
            <a:r>
              <a:rPr lang="en-US" sz="2800" dirty="0" err="1"/>
              <a:t>podataka</a:t>
            </a:r>
            <a:r>
              <a:rPr lang="en-US" sz="2800" dirty="0"/>
              <a:t>,</a:t>
            </a:r>
            <a:br>
              <a:rPr lang="en-US" sz="2800" dirty="0"/>
            </a:br>
            <a:r>
              <a:rPr lang="en-US" sz="2800" dirty="0"/>
              <a:t>- </a:t>
            </a:r>
            <a:r>
              <a:rPr lang="en-US" sz="2800" dirty="0" err="1"/>
              <a:t>potpunost</a:t>
            </a:r>
            <a:r>
              <a:rPr lang="en-US" sz="2800" dirty="0"/>
              <a:t> </a:t>
            </a:r>
            <a:r>
              <a:rPr lang="en-US" sz="2800" dirty="0" err="1"/>
              <a:t>informacija</a:t>
            </a:r>
            <a:r>
              <a:rPr lang="en-US" sz="2800" dirty="0"/>
              <a:t>,</a:t>
            </a:r>
            <a:br>
              <a:rPr lang="en-US" sz="2800" dirty="0"/>
            </a:br>
            <a:r>
              <a:rPr lang="en-US" sz="2800" dirty="0"/>
              <a:t>- </a:t>
            </a:r>
            <a:r>
              <a:rPr lang="en-US" sz="2800" dirty="0" err="1"/>
              <a:t>preciznost</a:t>
            </a:r>
            <a:r>
              <a:rPr lang="en-US" sz="2800" dirty="0"/>
              <a:t> </a:t>
            </a:r>
            <a:r>
              <a:rPr lang="en-US" sz="2800" dirty="0" err="1"/>
              <a:t>formulacije</a:t>
            </a:r>
            <a:r>
              <a:rPr lang="en-US" sz="2800" dirty="0"/>
              <a:t>,</a:t>
            </a:r>
            <a:br>
              <a:rPr lang="en-US" sz="2800" dirty="0"/>
            </a:br>
            <a:r>
              <a:rPr lang="en-US" sz="2800" dirty="0"/>
              <a:t>- </a:t>
            </a:r>
            <a:r>
              <a:rPr lang="en-US" sz="2800" dirty="0" err="1"/>
              <a:t>razumljivost</a:t>
            </a:r>
            <a:r>
              <a:rPr lang="en-US" sz="2800" dirty="0"/>
              <a:t> </a:t>
            </a:r>
            <a:r>
              <a:rPr lang="en-US" sz="2800" dirty="0" err="1"/>
              <a:t>registrovanja</a:t>
            </a:r>
            <a:r>
              <a:rPr lang="en-US" sz="2800" dirty="0"/>
              <a:t>,</a:t>
            </a:r>
            <a:br>
              <a:rPr lang="en-US" sz="2800" dirty="0"/>
            </a:br>
            <a:r>
              <a:rPr lang="en-US" sz="2800" dirty="0"/>
              <a:t>- </a:t>
            </a:r>
            <a:r>
              <a:rPr lang="en-US" sz="2800" dirty="0" err="1"/>
              <a:t>blagovremenost</a:t>
            </a:r>
            <a:r>
              <a:rPr lang="en-US" sz="2800" dirty="0"/>
              <a:t> </a:t>
            </a:r>
            <a:r>
              <a:rPr lang="en-US" sz="2800" dirty="0" err="1"/>
              <a:t>dostavljanja</a:t>
            </a:r>
            <a:r>
              <a:rPr lang="en-US" sz="2800" dirty="0"/>
              <a:t>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7835EF-24E4-4D9A-81D3-C4DE669E9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13FC82E1-FCAF-43F7-88F1-88BDD22101A2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6A326F-7860-43D1-B957-D0BC5496F3F7}"/>
              </a:ext>
            </a:extLst>
          </p:cNvPr>
          <p:cNvSpPr txBox="1"/>
          <p:nvPr/>
        </p:nvSpPr>
        <p:spPr>
          <a:xfrm>
            <a:off x="982133" y="609600"/>
            <a:ext cx="75522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</a:rPr>
              <a:t>Karakteristike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informacija</a:t>
            </a:r>
            <a:endParaRPr lang="sr-Latn-RS" sz="3200" dirty="0"/>
          </a:p>
        </p:txBody>
      </p:sp>
    </p:spTree>
  </p:cSld>
  <p:clrMapOvr>
    <a:masterClrMapping/>
  </p:clrMapOvr>
  <p:transition spd="slow">
    <p:wedge/>
    <p:sndAc>
      <p:stSnd>
        <p:snd r:embed="rId2" name="bomb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3C4AC66-B6A2-4BEA-8A80-95A68F5CA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9816E73B-B639-4F11-B30D-236CF902E0C5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CD1149-95F1-4022-988D-A94DF73CF6C4}"/>
              </a:ext>
            </a:extLst>
          </p:cNvPr>
          <p:cNvSpPr txBox="1"/>
          <p:nvPr/>
        </p:nvSpPr>
        <p:spPr>
          <a:xfrm>
            <a:off x="929083" y="2209800"/>
            <a:ext cx="7543800" cy="2858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_tradnl" sz="2800" dirty="0">
                <a:latin typeface="Calibri" panose="020F0502020204030204" pitchFamily="34" charset="0"/>
                <a:cs typeface="Calibri" panose="020F0502020204030204" pitchFamily="34" charset="0"/>
              </a:rPr>
              <a:t>Da </a:t>
            </a:r>
            <a:r>
              <a:rPr lang="es-ES_trad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bi</a:t>
            </a:r>
            <a:r>
              <a:rPr lang="es-ES_tradnl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informacija</a:t>
            </a:r>
            <a:r>
              <a:rPr lang="es-ES_tradnl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imala</a:t>
            </a:r>
            <a:r>
              <a:rPr lang="es-ES_tradnl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upotrebnu</a:t>
            </a:r>
            <a:r>
              <a:rPr lang="es-ES_tradnl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vrednost</a:t>
            </a:r>
            <a:r>
              <a:rPr lang="es-ES_tradnl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ES_trad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treba</a:t>
            </a:r>
            <a:r>
              <a:rPr lang="es-ES_tradnl" sz="28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s-ES_trad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bude</a:t>
            </a:r>
            <a:r>
              <a:rPr lang="es-ES_tradnl" sz="28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1">
              <a:lnSpc>
                <a:spcPct val="80000"/>
              </a:lnSpc>
              <a:defRPr/>
            </a:pPr>
            <a:r>
              <a:rPr lang="es-ES_tradnl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tačna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ES_trad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pravovremena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ES_trad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s-ES_tradnl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pravom</a:t>
            </a:r>
            <a:r>
              <a:rPr lang="es-ES_tradnl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mestu</a:t>
            </a:r>
            <a:endParaRPr lang="es-ES_tradn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es-ES_tradnl" sz="2800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s-ES_trad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odgovarajućem</a:t>
            </a:r>
            <a:r>
              <a:rPr lang="es-ES_tradnl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obliku</a:t>
            </a:r>
            <a:endParaRPr lang="es-ES_tradn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es-ES_tradnl" sz="2800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s-ES_trad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jeziku</a:t>
            </a:r>
            <a:r>
              <a:rPr lang="es-ES_tradnl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koji</a:t>
            </a:r>
            <a:r>
              <a:rPr lang="es-ES_tradnl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daje</a:t>
            </a:r>
            <a:r>
              <a:rPr lang="es-ES_tradnl" sz="2800" dirty="0">
                <a:latin typeface="Calibri" panose="020F0502020204030204" pitchFamily="34" charset="0"/>
                <a:cs typeface="Calibri" panose="020F0502020204030204" pitchFamily="34" charset="0"/>
              </a:rPr>
              <a:t> pravo </a:t>
            </a:r>
            <a:r>
              <a:rPr lang="es-ES_trad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značenje</a:t>
            </a:r>
            <a:endParaRPr lang="es-ES_tradn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80000"/>
              </a:lnSpc>
              <a:buNone/>
              <a:defRPr/>
            </a:pPr>
            <a:r>
              <a:rPr lang="es-ES_tradnl" sz="2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sr-Latn-R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80000"/>
              </a:lnSpc>
              <a:buNone/>
              <a:defRPr/>
            </a:pPr>
            <a:r>
              <a:rPr lang="es-ES_tradnl" sz="2800" dirty="0">
                <a:latin typeface="Calibri" panose="020F0502020204030204" pitchFamily="34" charset="0"/>
                <a:cs typeface="Calibri" panose="020F0502020204030204" pitchFamily="34" charset="0"/>
              </a:rPr>
              <a:t>Nije </a:t>
            </a:r>
            <a:r>
              <a:rPr lang="es-ES_trad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dobro</a:t>
            </a:r>
            <a:r>
              <a:rPr lang="es-ES_tradnl" sz="2800" dirty="0">
                <a:latin typeface="Calibri" panose="020F0502020204030204" pitchFamily="34" charset="0"/>
                <a:cs typeface="Calibri" panose="020F0502020204030204" pitchFamily="34" charset="0"/>
              </a:rPr>
              <a:t> da su </a:t>
            </a:r>
            <a:r>
              <a:rPr lang="es-ES_trad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informacije</a:t>
            </a:r>
            <a:r>
              <a:rPr lang="es-ES_tradnl" sz="28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1">
              <a:lnSpc>
                <a:spcPct val="80000"/>
              </a:lnSpc>
              <a:defRPr/>
            </a:pPr>
            <a:r>
              <a:rPr lang="es-ES_tradnl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obimne</a:t>
            </a:r>
            <a:r>
              <a:rPr lang="es-ES_tradnl" sz="28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nejasne</a:t>
            </a:r>
            <a:r>
              <a:rPr lang="es-ES_tradnl" sz="2800" dirty="0">
                <a:latin typeface="Calibri" panose="020F0502020204030204" pitchFamily="34" charset="0"/>
                <a:cs typeface="Calibri" panose="020F0502020204030204" pitchFamily="34" charset="0"/>
              </a:rPr>
              <a:t>,  </a:t>
            </a:r>
            <a:r>
              <a:rPr lang="es-ES_trad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zastarele</a:t>
            </a:r>
            <a:r>
              <a:rPr lang="es-ES_tradnl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ES_trad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zakasnele</a:t>
            </a:r>
            <a:r>
              <a:rPr lang="es-ES_tradnl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r-Latn-RS" dirty="0"/>
          </a:p>
        </p:txBody>
      </p:sp>
    </p:spTree>
  </p:cSld>
  <p:clrMapOvr>
    <a:masterClrMapping/>
  </p:clrMapOvr>
  <p:transition spd="slow">
    <p:wedge/>
    <p:sndAc>
      <p:stSnd>
        <p:snd r:embed="rId2" name="bomb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6AEEC5E-88B5-4B53-9924-28CBF975D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BA4B0-4B09-4AA2-9EDD-AC9B6F3D6534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704330-5441-4020-80B1-FBC057DA10D5}"/>
              </a:ext>
            </a:extLst>
          </p:cNvPr>
          <p:cNvSpPr txBox="1"/>
          <p:nvPr/>
        </p:nvSpPr>
        <p:spPr>
          <a:xfrm>
            <a:off x="838200" y="1676400"/>
            <a:ext cx="7696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RS" sz="2800" dirty="0"/>
              <a:t>Informacionu tehnologiju (IT) (engl. information technology (IT)) Američka asocijacija za informacione tehnologije definiše kao </a:t>
            </a:r>
            <a:r>
              <a:rPr lang="sr-Latn-RS" sz="2800" i="1" dirty="0">
                <a:solidFill>
                  <a:schemeClr val="tx2"/>
                </a:solidFill>
              </a:rPr>
              <a:t>"izučavanje, projektovanje, razvoj, implementacija (sprovođenje) i podrška ili upravljanje računarskim informacionim sistemima (IS), softverskim aplikacijama i hardverom"</a:t>
            </a:r>
            <a:r>
              <a:rPr lang="sr-Latn-RS" sz="2800" i="1" dirty="0"/>
              <a:t>. </a:t>
            </a:r>
            <a:r>
              <a:rPr lang="sr-Latn-RS" sz="2800" dirty="0"/>
              <a:t>IT koriste računare i računarske programe da pretvore, obrade, uskladište (smeste), zaštite informacije i da ih bezbedno šalju i primaju.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BCF426-F726-4666-B18A-2DF6134CA2A8}"/>
              </a:ext>
            </a:extLst>
          </p:cNvPr>
          <p:cNvSpPr txBox="1"/>
          <p:nvPr/>
        </p:nvSpPr>
        <p:spPr>
          <a:xfrm>
            <a:off x="1066800" y="4572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b="1" dirty="0">
                <a:solidFill>
                  <a:srgbClr val="002060"/>
                </a:solidFill>
              </a:rPr>
              <a:t>Informacione tehnologije</a:t>
            </a:r>
          </a:p>
        </p:txBody>
      </p:sp>
    </p:spTree>
    <p:extLst>
      <p:ext uri="{BB962C8B-B14F-4D97-AF65-F5344CB8AC3E}">
        <p14:creationId xmlns:p14="http://schemas.microsoft.com/office/powerpoint/2010/main" val="3079131220"/>
      </p:ext>
    </p:extLst>
  </p:cSld>
  <p:clrMapOvr>
    <a:masterClrMapping/>
  </p:clrMapOvr>
  <p:transition spd="slow">
    <p:wedge/>
    <p:sndAc>
      <p:stSnd>
        <p:snd r:embed="rId2" name="bomb.wav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DF2EA6-E54C-4B69-ADD8-813A1FFFD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BA4B0-4B09-4AA2-9EDD-AC9B6F3D6534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796A2D-FD4E-497A-A7FA-2A9DD47F7CD5}"/>
              </a:ext>
            </a:extLst>
          </p:cNvPr>
          <p:cNvSpPr txBox="1"/>
          <p:nvPr/>
        </p:nvSpPr>
        <p:spPr>
          <a:xfrm>
            <a:off x="838200" y="1143000"/>
            <a:ext cx="7924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RS" sz="2800" dirty="0"/>
              <a:t>Termin (pojam) „informaciona tehnologija” često obuhvata i znatno šire polje oblasti tehnologije. </a:t>
            </a:r>
          </a:p>
          <a:p>
            <a:pPr algn="just"/>
            <a:r>
              <a:rPr lang="sr-Latn-RS" sz="2800" dirty="0"/>
              <a:t>Sve aktivnosti: od instalacija aplikativnih programa do projektovanja složenih računarskih mreža i IS. Neke od tih aktivnosti su: umrežavanje i inženjering računarskog hardvera, dizajniranje softvera i baza podataka, kao i upravljanje i administracija IS. </a:t>
            </a:r>
          </a:p>
          <a:p>
            <a:pPr algn="just"/>
            <a:endParaRPr lang="sr-Latn-RS" sz="2800" dirty="0"/>
          </a:p>
          <a:p>
            <a:pPr algn="just"/>
            <a:r>
              <a:rPr lang="sr-Latn-RS" sz="2800" dirty="0"/>
              <a:t>Informaciona tehnologija je opšti termin koji opisuje tehnologiju koja pomaže proizvodnji, manipulaciji, skladištenju, komunikaciji i distribuciji informacija.</a:t>
            </a:r>
          </a:p>
        </p:txBody>
      </p:sp>
    </p:spTree>
    <p:extLst>
      <p:ext uri="{BB962C8B-B14F-4D97-AF65-F5344CB8AC3E}">
        <p14:creationId xmlns:p14="http://schemas.microsoft.com/office/powerpoint/2010/main" val="215580875"/>
      </p:ext>
    </p:extLst>
  </p:cSld>
  <p:clrMapOvr>
    <a:masterClrMapping/>
  </p:clrMapOvr>
  <p:transition spd="slow">
    <p:wedge/>
    <p:sndAc>
      <p:stSnd>
        <p:snd r:embed="rId2" name="bomb.wav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F9E2AB-DB76-4063-A445-59A773002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BA4B0-4B09-4AA2-9EDD-AC9B6F3D6534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DE5D77-AA6F-46F5-84FE-A2E2CFF3A99E}"/>
              </a:ext>
            </a:extLst>
          </p:cNvPr>
          <p:cNvSpPr txBox="1"/>
          <p:nvPr/>
        </p:nvSpPr>
        <p:spPr>
          <a:xfrm>
            <a:off x="914400" y="1371600"/>
            <a:ext cx="7848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RS" sz="2800" dirty="0"/>
              <a:t>Prvi koji je upotrebio termin „Informacione tehnologije” bio je Džim Domsik iz Mičigena i to novembra 1981. godine. Termin je upotrebio kako bi modernizovao do tada korišćeni izraz „obrada podataka”. U to vreme Domsik je radio kao računarski menadžer u automobilskoj industriji.</a:t>
            </a:r>
          </a:p>
          <a:p>
            <a:pPr algn="just"/>
            <a:endParaRPr lang="sr-Latn-RS" sz="2800" dirty="0"/>
          </a:p>
          <a:p>
            <a:pPr algn="just"/>
            <a:r>
              <a:rPr lang="sr-Latn-RS" sz="2800" i="1" dirty="0">
                <a:solidFill>
                  <a:srgbClr val="C00000"/>
                </a:solidFill>
              </a:rPr>
              <a:t>Po čemu je poznata godina 1981. u istorijatu računara?</a:t>
            </a:r>
          </a:p>
        </p:txBody>
      </p:sp>
    </p:spTree>
    <p:extLst>
      <p:ext uri="{BB962C8B-B14F-4D97-AF65-F5344CB8AC3E}">
        <p14:creationId xmlns:p14="http://schemas.microsoft.com/office/powerpoint/2010/main" val="691638925"/>
      </p:ext>
    </p:extLst>
  </p:cSld>
  <p:clrMapOvr>
    <a:masterClrMapping/>
  </p:clrMapOvr>
  <p:transition spd="slow">
    <p:wedge/>
    <p:sndAc>
      <p:stSnd>
        <p:snd r:embed="rId2" name="bomb.wav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75482FE-92D3-484E-B7C7-3D160549D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BA4B0-4B09-4AA2-9EDD-AC9B6F3D6534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1FFD5D-61D4-4055-8C3F-F2A18B78ACE6}"/>
              </a:ext>
            </a:extLst>
          </p:cNvPr>
          <p:cNvSpPr txBox="1"/>
          <p:nvPr/>
        </p:nvSpPr>
        <p:spPr>
          <a:xfrm>
            <a:off x="1028700" y="762000"/>
            <a:ext cx="7086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R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Pitanja Tema 1B:</a:t>
            </a:r>
          </a:p>
          <a:p>
            <a:pPr algn="just"/>
            <a:endParaRPr lang="sr-Latn-R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AutoNum type="arabicPeriod"/>
            </a:pPr>
            <a:r>
              <a:rPr 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Objasnite značenje sledećih pojmova: podatak, informacija, informacione tehnologije i informatika.</a:t>
            </a:r>
          </a:p>
          <a:p>
            <a:pPr marL="457200" indent="-457200" algn="just">
              <a:buAutoNum type="arabicPeriod"/>
            </a:pPr>
            <a:r>
              <a:rPr 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Objasniti pojmovno: baza podataka.</a:t>
            </a:r>
          </a:p>
          <a:p>
            <a:pPr marL="457200" indent="-457200" algn="just">
              <a:buAutoNum type="arabicPeriod"/>
            </a:pPr>
            <a:r>
              <a:rPr 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a. Razlika izmedju podatka i informacije,</a:t>
            </a:r>
          </a:p>
          <a:p>
            <a:pPr algn="just"/>
            <a:r>
              <a:rPr 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	b. Veza podatak-informacija.</a:t>
            </a:r>
          </a:p>
          <a:p>
            <a:pPr marL="457200" indent="-457200" algn="just">
              <a:buAutoNum type="arabicPeriod" startAt="4"/>
            </a:pPr>
            <a:r>
              <a:rPr 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Digitalni podaci.</a:t>
            </a:r>
          </a:p>
          <a:p>
            <a:pPr marL="457200" indent="-457200" algn="just">
              <a:buAutoNum type="arabicPeriod" startAt="4"/>
            </a:pPr>
            <a:r>
              <a:rPr 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Tabelarno predstaviti vaše podatke vezano za studije: </a:t>
            </a:r>
          </a:p>
          <a:p>
            <a:pPr lvl="1" algn="just"/>
            <a:r>
              <a:rPr lang="sr-Latn-RS" sz="2400" b="1" dirty="0">
                <a:latin typeface="Calibri" panose="020F0502020204030204" pitchFamily="34" charset="0"/>
                <a:cs typeface="Calibri" panose="020F0502020204030204" pitchFamily="34" charset="0"/>
              </a:rPr>
              <a:t>Tabela Student: </a:t>
            </a:r>
            <a:r>
              <a:rPr 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broj indeksa, ime, prezime, ime jednog roditelja, e-mail, godina upisa, bodovi na upisu (orjentaciono), studijski program, odsek.</a:t>
            </a:r>
          </a:p>
          <a:p>
            <a:pPr lvl="1" algn="just"/>
            <a:r>
              <a:rPr 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Tabelu dopuniti sa 5 imena kolega sa istim podacima.</a:t>
            </a:r>
          </a:p>
        </p:txBody>
      </p:sp>
    </p:spTree>
    <p:extLst>
      <p:ext uri="{BB962C8B-B14F-4D97-AF65-F5344CB8AC3E}">
        <p14:creationId xmlns:p14="http://schemas.microsoft.com/office/powerpoint/2010/main" val="2758079316"/>
      </p:ext>
    </p:extLst>
  </p:cSld>
  <p:clrMapOvr>
    <a:masterClrMapping/>
  </p:clrMapOvr>
  <p:transition spd="slow">
    <p:wedge/>
    <p:sndAc>
      <p:stSnd>
        <p:snd r:embed="rId2" name="bomb.wav"/>
      </p:stSnd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4901371-4C33-4D9F-929F-F41946FBD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BA4B0-4B09-4AA2-9EDD-AC9B6F3D6534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034EBD-223B-4E6E-A7C3-11D184D69767}"/>
              </a:ext>
            </a:extLst>
          </p:cNvPr>
          <p:cNvSpPr txBox="1"/>
          <p:nvPr/>
        </p:nvSpPr>
        <p:spPr>
          <a:xfrm>
            <a:off x="1012458" y="483759"/>
            <a:ext cx="7467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RS" sz="2400" b="1" dirty="0">
                <a:latin typeface="Calibri" panose="020F0502020204030204" pitchFamily="34" charset="0"/>
                <a:cs typeface="Calibri" panose="020F0502020204030204" pitchFamily="34" charset="0"/>
              </a:rPr>
              <a:t>Tabela Predmeti: </a:t>
            </a:r>
            <a:r>
              <a:rPr 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šifra predmeta, naziv predmeta (može i skraćeno), semestar, espb, šifra nastavnika, ime, prezime nastavnika. Neka se tabela odnosi na prvu godinu studija.</a:t>
            </a:r>
            <a:endParaRPr lang="sr-Latn-R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sr-Latn-R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sr-Latn-RS" sz="2400" b="1" dirty="0">
                <a:latin typeface="Calibri" panose="020F0502020204030204" pitchFamily="34" charset="0"/>
                <a:cs typeface="Calibri" panose="020F0502020204030204" pitchFamily="34" charset="0"/>
              </a:rPr>
              <a:t>Tabela Indeks: </a:t>
            </a:r>
            <a:r>
              <a:rPr 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Student (br. Indeksa), Predmet (šifra predmeta), Profesor (šifra profesora), ocena, datum polaganja, napomena-komentar. </a:t>
            </a:r>
          </a:p>
          <a:p>
            <a:pPr algn="just"/>
            <a:r>
              <a:rPr 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Tabela se odnosi na vaše ocene.</a:t>
            </a:r>
          </a:p>
          <a:p>
            <a:pPr algn="just"/>
            <a:endParaRPr lang="sr-Latn-R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sr-Latn-RS" sz="2400" b="1" dirty="0">
                <a:latin typeface="Calibri" panose="020F0502020204030204" pitchFamily="34" charset="0"/>
                <a:cs typeface="Calibri" panose="020F0502020204030204" pitchFamily="34" charset="0"/>
              </a:rPr>
              <a:t>Tabela Nastavnik: </a:t>
            </a:r>
            <a:r>
              <a:rPr 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šifra profesora, ime, prezime, šifra predmeta, naziv predmeta.</a:t>
            </a:r>
          </a:p>
          <a:p>
            <a:pPr algn="just"/>
            <a:r>
              <a:rPr 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Tabela se odnosi na nastavnike i predmete prve godine studija.</a:t>
            </a:r>
          </a:p>
          <a:p>
            <a:pPr algn="just"/>
            <a:r>
              <a:rPr lang="sr-Latn-R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Napomena:</a:t>
            </a:r>
            <a:r>
              <a:rPr 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 Tabele možete uraditi u programu po izboru, najbolje u MS Excel.</a:t>
            </a:r>
          </a:p>
        </p:txBody>
      </p:sp>
    </p:spTree>
    <p:extLst>
      <p:ext uri="{BB962C8B-B14F-4D97-AF65-F5344CB8AC3E}">
        <p14:creationId xmlns:p14="http://schemas.microsoft.com/office/powerpoint/2010/main" val="2611935004"/>
      </p:ext>
    </p:extLst>
  </p:cSld>
  <p:clrMapOvr>
    <a:masterClrMapping/>
  </p:clrMapOvr>
  <p:transition spd="slow">
    <p:wedge/>
    <p:sndAc>
      <p:stSnd>
        <p:snd r:embed="rId2" name="bomb.wav"/>
      </p:stSnd>
    </p:sndAc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5ED0A5D-5F92-4EC2-8A24-1E6A712D1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BA4B0-4B09-4AA2-9EDD-AC9B6F3D6534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02CE22-2483-461D-90D8-650E2EBCAE6D}"/>
              </a:ext>
            </a:extLst>
          </p:cNvPr>
          <p:cNvSpPr txBox="1"/>
          <p:nvPr/>
        </p:nvSpPr>
        <p:spPr>
          <a:xfrm>
            <a:off x="1066800" y="1382286"/>
            <a:ext cx="7467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Prvi domaći zadatak DZ1</a:t>
            </a:r>
          </a:p>
          <a:p>
            <a:r>
              <a:rPr lang="sr-Latn-RS" sz="2000" dirty="0">
                <a:latin typeface="Calibri" panose="020F0502020204030204" pitchFamily="34" charset="0"/>
                <a:cs typeface="Calibri" panose="020F0502020204030204" pitchFamily="34" charset="0"/>
              </a:rPr>
              <a:t>-obuhvata odgovore na pitanja koja se nalaze na kraju Teme 1A i Teme 1B.</a:t>
            </a:r>
          </a:p>
          <a:p>
            <a:r>
              <a:rPr lang="sr-Latn-RS" sz="2000" dirty="0">
                <a:latin typeface="Calibri" panose="020F0502020204030204" pitchFamily="34" charset="0"/>
                <a:cs typeface="Calibri" panose="020F0502020204030204" pitchFamily="34" charset="0"/>
              </a:rPr>
              <a:t>Odgovore na teorijska pitanja pisati ručno u svesku formata A4. </a:t>
            </a:r>
          </a:p>
          <a:p>
            <a:r>
              <a:rPr lang="sr-Latn-RS" sz="2000" dirty="0">
                <a:latin typeface="Calibri" panose="020F0502020204030204" pitchFamily="34" charset="0"/>
                <a:cs typeface="Calibri" panose="020F0502020204030204" pitchFamily="34" charset="0"/>
              </a:rPr>
              <a:t>Pisati postavku pitanja i odgovore na pitanja.</a:t>
            </a:r>
          </a:p>
          <a:p>
            <a:r>
              <a:rPr lang="sr-Latn-RS" sz="2000" dirty="0">
                <a:latin typeface="Calibri" panose="020F0502020204030204" pitchFamily="34" charset="0"/>
                <a:cs typeface="Calibri" panose="020F0502020204030204" pitchFamily="34" charset="0"/>
              </a:rPr>
              <a:t>Praktični deo DZ1, Tabele, uraditi u programu po izboru (preporuka MS Excel).</a:t>
            </a:r>
          </a:p>
          <a:p>
            <a:endParaRPr lang="sr-Latn-R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Latn-RS" sz="2000" dirty="0">
                <a:latin typeface="Calibri" panose="020F0502020204030204" pitchFamily="34" charset="0"/>
                <a:cs typeface="Calibri" panose="020F0502020204030204" pitchFamily="34" charset="0"/>
              </a:rPr>
              <a:t>Tabele sačuvati – zapamtiti pod nazivom </a:t>
            </a:r>
            <a:r>
              <a:rPr lang="sr-Latn-RS" sz="2000" i="1" dirty="0">
                <a:latin typeface="Calibri" panose="020F0502020204030204" pitchFamily="34" charset="0"/>
                <a:cs typeface="Calibri" panose="020F0502020204030204" pitchFamily="34" charset="0"/>
              </a:rPr>
              <a:t>DZ1 IS1 Ime studenta.</a:t>
            </a:r>
          </a:p>
          <a:p>
            <a:r>
              <a:rPr lang="sr-Latn-RS" sz="2000" dirty="0">
                <a:latin typeface="Calibri" panose="020F0502020204030204" pitchFamily="34" charset="0"/>
                <a:cs typeface="Calibri" panose="020F0502020204030204" pitchFamily="34" charset="0"/>
              </a:rPr>
              <a:t>DZ1 treba da uradite najkasnije do 10.11.21.</a:t>
            </a:r>
          </a:p>
          <a:p>
            <a:endParaRPr lang="sr-Latn-R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sr-Latn-RS" sz="2000" i="1" dirty="0">
                <a:latin typeface="Calibri" panose="020F0502020204030204" pitchFamily="34" charset="0"/>
                <a:cs typeface="Calibri" panose="020F0502020204030204" pitchFamily="34" charset="0"/>
              </a:rPr>
              <a:t>Obaveštenje o načinu dostavljanja DZ1 (na mejl ili otpremanjem na neku stranicu) i terminu odbrane DZ1 dobićete blagovremeno.</a:t>
            </a:r>
          </a:p>
        </p:txBody>
      </p:sp>
    </p:spTree>
    <p:extLst>
      <p:ext uri="{BB962C8B-B14F-4D97-AF65-F5344CB8AC3E}">
        <p14:creationId xmlns:p14="http://schemas.microsoft.com/office/powerpoint/2010/main" val="901961314"/>
      </p:ext>
    </p:extLst>
  </p:cSld>
  <p:clrMapOvr>
    <a:masterClrMapping/>
  </p:clrMapOvr>
  <p:transition spd="slow">
    <p:wedge/>
    <p:sndAc>
      <p:stSnd>
        <p:snd r:embed="rId2" name="bomb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DCE72CB1-A922-4E25-948B-C003CBACBD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sr-Latn-CS" sz="3200" b="1" dirty="0">
                <a:solidFill>
                  <a:srgbClr val="002060"/>
                </a:solidFill>
              </a:rPr>
              <a:t>Informatika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812D00B-235C-41A2-9494-AC20A5CB7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96042E07-06F0-44F4-BF85-E71FAA60C827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3EBBAC-B77D-49D8-93E6-46AA3E05DC03}"/>
              </a:ext>
            </a:extLst>
          </p:cNvPr>
          <p:cNvSpPr txBox="1"/>
          <p:nvPr/>
        </p:nvSpPr>
        <p:spPr>
          <a:xfrm>
            <a:off x="914400" y="1143000"/>
            <a:ext cx="7924800" cy="474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Informatika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mlada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naučna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disciplina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koja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ima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korene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antičkog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perioda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Naziv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duguje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Philipu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Drajfus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-u koji je 1962.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godine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spojio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prva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dva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sloga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francuske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reči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information (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čita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se: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enformasijon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poslednja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dva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sloga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reči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automatique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čita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se: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otomatik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). U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anglosaksonskoj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literaturi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češće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koristi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naziv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Computer Science (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kompjuterske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nauke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), a u </a:t>
            </a:r>
            <a:r>
              <a:rPr lang="en-US" altLang="en-US" sz="2800" b="1" i="1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Nemačkoj</a:t>
            </a:r>
            <a:r>
              <a:rPr lang="en-US" altLang="en-US" sz="2800" b="1" i="1" dirty="0">
                <a:solidFill>
                  <a:schemeClr val="tx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b="1" i="1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naziv</a:t>
            </a:r>
            <a:r>
              <a:rPr lang="en-US" altLang="en-US" sz="2800" b="1" i="1" dirty="0">
                <a:solidFill>
                  <a:schemeClr val="tx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b="1" i="1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Informatik</a:t>
            </a:r>
            <a:r>
              <a:rPr lang="en-US" altLang="en-US" sz="28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naziva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vidi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dva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ključna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aspekta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ovoj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sada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vrlo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propulzivnoj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nauci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informacije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endParaRPr lang="en-US" altLang="en-US" sz="28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 eaLnBrk="1" hangingPunct="1">
              <a:lnSpc>
                <a:spcPct val="90000"/>
              </a:lnSpc>
            </a:pPr>
            <a:r>
              <a:rPr lang="en-US" altLang="en-US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automatizacija</a:t>
            </a:r>
            <a:r>
              <a:rPr lang="en-US" alt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r-Latn-RS" dirty="0"/>
          </a:p>
        </p:txBody>
      </p:sp>
    </p:spTree>
  </p:cSld>
  <p:clrMapOvr>
    <a:masterClrMapping/>
  </p:clrMapOvr>
  <p:transition spd="slow">
    <p:wedge/>
    <p:sndAc>
      <p:stSnd>
        <p:snd r:embed="rId2" name="bomb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8B777E-C393-4311-8173-9FAD1DF0E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3334F660-3AC3-4759-AE25-BA39B0C4818B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EF3C72-C2BD-40B1-AE3F-7BBA3EB603E4}"/>
              </a:ext>
            </a:extLst>
          </p:cNvPr>
          <p:cNvSpPr txBox="1"/>
          <p:nvPr/>
        </p:nvSpPr>
        <p:spPr>
          <a:xfrm>
            <a:off x="914400" y="1089898"/>
            <a:ext cx="80772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Pojavom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informatike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karakteriš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e se</a:t>
            </a:r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 novi kvalitet privrednog i društvenog razvoja savremene epohe: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	-eksplozija informacija i razvoj informatičkih delatnosti 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	-sve veći broj ljudi angažovanih na obavljanju informatičkih delatnosti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	-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formiranje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novih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zanimanja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	-razvoj informacione tehnologije 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	-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menjanje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ina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ž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ivota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	-razvoj novih naučnih metodologija i disciplina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sr-Latn-RS" dirty="0"/>
          </a:p>
        </p:txBody>
      </p:sp>
    </p:spTree>
  </p:cSld>
  <p:clrMapOvr>
    <a:masterClrMapping/>
  </p:clrMapOvr>
  <p:transition spd="slow">
    <p:wedge/>
    <p:sndAc>
      <p:stSnd>
        <p:snd r:embed="rId2" name="bomb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7366A61-A7C6-44E6-850A-7CCCB877F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864C7048-93D5-4447-80A2-02D901C6B533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69140A-157F-444F-91CB-16A631A15FE7}"/>
              </a:ext>
            </a:extLst>
          </p:cNvPr>
          <p:cNvSpPr txBox="1"/>
          <p:nvPr/>
        </p:nvSpPr>
        <p:spPr>
          <a:xfrm>
            <a:off x="1066800" y="252747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Pojmovno objašnjenje: Šta je to Informatika?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B21401-A8ED-4A4A-A2D1-D0D632459E2A}"/>
              </a:ext>
            </a:extLst>
          </p:cNvPr>
          <p:cNvSpPr txBox="1"/>
          <p:nvPr/>
        </p:nvSpPr>
        <p:spPr>
          <a:xfrm>
            <a:off x="951271" y="1471690"/>
            <a:ext cx="7772400" cy="3940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"</a:t>
            </a:r>
            <a:r>
              <a:rPr 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Informatika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nauka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izgradnji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funkcionisanju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strukturi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informacionih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sistema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" 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ili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"</a:t>
            </a:r>
            <a:r>
              <a:rPr 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Informatika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nauka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koja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proučava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fenomen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informacije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informacione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sisteme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obradu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prenos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korišćenje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informacija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".</a:t>
            </a:r>
            <a:endParaRPr lang="sr-Latn-R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sr-Latn-R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"</a:t>
            </a:r>
            <a:r>
              <a:rPr 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Informatika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nauka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koja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proučava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strukturu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svojstva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informacija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kao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zakonitosti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informacione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delatnosti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njenu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teoriju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istoriju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organizaciju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r-Latn-RS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sr-Latn-RS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en-US" sz="2400" dirty="0"/>
              <a:t>"</a:t>
            </a:r>
            <a:r>
              <a:rPr lang="en-US" sz="2400" i="1" dirty="0" err="1"/>
              <a:t>Informatika</a:t>
            </a:r>
            <a:r>
              <a:rPr lang="en-US" sz="2400" i="1" dirty="0"/>
              <a:t> je </a:t>
            </a:r>
            <a:r>
              <a:rPr lang="en-US" sz="2400" i="1" dirty="0" err="1"/>
              <a:t>nauka</a:t>
            </a:r>
            <a:r>
              <a:rPr lang="en-US" sz="2400" i="1" dirty="0"/>
              <a:t> o </a:t>
            </a:r>
            <a:r>
              <a:rPr lang="en-US" sz="2400" i="1" dirty="0" err="1"/>
              <a:t>racionalnoj</a:t>
            </a:r>
            <a:r>
              <a:rPr lang="en-US" sz="2400" i="1" dirty="0"/>
              <a:t> </a:t>
            </a:r>
            <a:r>
              <a:rPr lang="en-US" sz="2400" i="1" dirty="0" err="1"/>
              <a:t>obradi</a:t>
            </a:r>
            <a:r>
              <a:rPr lang="en-US" sz="2400" i="1" dirty="0"/>
              <a:t> </a:t>
            </a:r>
            <a:r>
              <a:rPr lang="en-US" sz="2400" i="1" dirty="0" err="1"/>
              <a:t>informacija</a:t>
            </a:r>
            <a:r>
              <a:rPr lang="en-US" sz="2400" i="1" dirty="0"/>
              <a:t> , pre </a:t>
            </a:r>
            <a:r>
              <a:rPr lang="en-US" sz="2400" i="1" dirty="0" err="1"/>
              <a:t>svega</a:t>
            </a:r>
            <a:r>
              <a:rPr lang="en-US" sz="2400" i="1" dirty="0"/>
              <a:t> </a:t>
            </a:r>
            <a:r>
              <a:rPr lang="en-US" sz="2400" i="1" dirty="0" err="1"/>
              <a:t>pomoću</a:t>
            </a:r>
            <a:r>
              <a:rPr lang="en-US" sz="2400" i="1" dirty="0"/>
              <a:t> </a:t>
            </a:r>
            <a:r>
              <a:rPr lang="en-US" sz="2400" i="1" dirty="0" err="1"/>
              <a:t>automatskih</a:t>
            </a:r>
            <a:r>
              <a:rPr lang="en-US" sz="2400" i="1" dirty="0"/>
              <a:t> </a:t>
            </a:r>
            <a:r>
              <a:rPr lang="en-US" sz="2400" i="1" dirty="0" err="1"/>
              <a:t>mašina</a:t>
            </a:r>
            <a:r>
              <a:rPr lang="en-US" sz="2400" i="1" dirty="0"/>
              <a:t>, </a:t>
            </a:r>
            <a:r>
              <a:rPr lang="en-US" sz="2400" i="1" dirty="0" err="1"/>
              <a:t>tako</a:t>
            </a:r>
            <a:r>
              <a:rPr lang="en-US" sz="2400" i="1" dirty="0"/>
              <a:t> da se </a:t>
            </a:r>
            <a:r>
              <a:rPr lang="en-US" sz="2400" i="1" dirty="0" err="1"/>
              <a:t>informacija</a:t>
            </a:r>
            <a:r>
              <a:rPr lang="en-US" sz="2400" i="1" dirty="0"/>
              <a:t> </a:t>
            </a:r>
            <a:r>
              <a:rPr lang="en-US" sz="2400" i="1" dirty="0" err="1"/>
              <a:t>smatra</a:t>
            </a:r>
            <a:r>
              <a:rPr lang="en-US" sz="2400" i="1" dirty="0"/>
              <a:t> </a:t>
            </a:r>
            <a:r>
              <a:rPr lang="en-US" sz="2400" i="1" dirty="0" err="1"/>
              <a:t>nosiocem</a:t>
            </a:r>
            <a:r>
              <a:rPr lang="en-US" sz="2400" i="1" dirty="0"/>
              <a:t> </a:t>
            </a:r>
            <a:r>
              <a:rPr lang="en-US" sz="2400" i="1" dirty="0" err="1"/>
              <a:t>ljudskih</a:t>
            </a:r>
            <a:r>
              <a:rPr lang="en-US" sz="2400" i="1" dirty="0"/>
              <a:t> </a:t>
            </a:r>
            <a:r>
              <a:rPr lang="en-US" sz="2400" i="1" dirty="0" err="1"/>
              <a:t>znanja</a:t>
            </a:r>
            <a:r>
              <a:rPr lang="en-US" sz="2400" i="1" dirty="0"/>
              <a:t> </a:t>
            </a:r>
            <a:r>
              <a:rPr lang="en-US" sz="2400" i="1" dirty="0" err="1"/>
              <a:t>i</a:t>
            </a:r>
            <a:r>
              <a:rPr lang="en-US" sz="2400" i="1" dirty="0"/>
              <a:t> </a:t>
            </a:r>
            <a:r>
              <a:rPr lang="en-US" sz="2400" i="1" dirty="0" err="1"/>
              <a:t>komunikacija</a:t>
            </a:r>
            <a:r>
              <a:rPr lang="en-US" sz="2400" i="1" dirty="0"/>
              <a:t> u </a:t>
            </a:r>
            <a:r>
              <a:rPr lang="en-US" sz="2400" i="1" dirty="0" err="1"/>
              <a:t>oblasti</a:t>
            </a:r>
            <a:r>
              <a:rPr lang="en-US" sz="2400" i="1" dirty="0"/>
              <a:t> </a:t>
            </a:r>
            <a:r>
              <a:rPr lang="en-US" sz="2400" i="1" dirty="0" err="1"/>
              <a:t>tehnike</a:t>
            </a:r>
            <a:r>
              <a:rPr lang="en-US" sz="2400" i="1" dirty="0"/>
              <a:t>, </a:t>
            </a:r>
            <a:r>
              <a:rPr lang="en-US" sz="2400" i="1" dirty="0" err="1"/>
              <a:t>ekonomije</a:t>
            </a:r>
            <a:r>
              <a:rPr lang="en-US" sz="2400" i="1" dirty="0"/>
              <a:t> </a:t>
            </a:r>
            <a:r>
              <a:rPr lang="en-US" sz="2400" i="1" dirty="0" err="1"/>
              <a:t>i</a:t>
            </a:r>
            <a:r>
              <a:rPr lang="en-US" sz="2400" i="1" dirty="0"/>
              <a:t> </a:t>
            </a:r>
            <a:r>
              <a:rPr lang="en-US" sz="2400" i="1" dirty="0" err="1"/>
              <a:t>društvenih</a:t>
            </a:r>
            <a:r>
              <a:rPr lang="en-US" sz="2400" i="1" dirty="0"/>
              <a:t> </a:t>
            </a:r>
            <a:r>
              <a:rPr lang="en-US" sz="2400" i="1" dirty="0" err="1"/>
              <a:t>nauka</a:t>
            </a:r>
            <a:r>
              <a:rPr lang="en-US" sz="2400" dirty="0"/>
              <a:t>"</a:t>
            </a:r>
            <a:r>
              <a:rPr lang="en-US" sz="2400" i="1" dirty="0"/>
              <a:t>.</a:t>
            </a:r>
            <a:endParaRPr lang="sr-Latn-RS" sz="2400" i="1" dirty="0"/>
          </a:p>
        </p:txBody>
      </p:sp>
    </p:spTree>
  </p:cSld>
  <p:clrMapOvr>
    <a:masterClrMapping/>
  </p:clrMapOvr>
  <p:transition spd="slow">
    <p:wedge/>
    <p:sndAc>
      <p:stSnd>
        <p:snd r:embed="rId2" name="bomb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4BEC48-CA75-4712-A8B4-11E1A7706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BA4B0-4B09-4AA2-9EDD-AC9B6F3D6534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441E3F-A53F-488C-9ABF-430C2E9744F9}"/>
              </a:ext>
            </a:extLst>
          </p:cNvPr>
          <p:cNvSpPr txBox="1"/>
          <p:nvPr/>
        </p:nvSpPr>
        <p:spPr>
          <a:xfrm>
            <a:off x="1143000" y="2286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PODATAK – </a:t>
            </a:r>
            <a:r>
              <a:rPr lang="sr-Latn-RS" sz="28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Data, „nešto što je dato“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136B56-DF83-4ACF-B129-872F518DD55D}"/>
              </a:ext>
            </a:extLst>
          </p:cNvPr>
          <p:cNvSpPr txBox="1"/>
          <p:nvPr/>
        </p:nvSpPr>
        <p:spPr>
          <a:xfrm>
            <a:off x="990600" y="1143000"/>
            <a:ext cx="7924800" cy="4531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sr-Latn-RS" altLang="sr-Latn-RS" sz="2400" b="1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Podatak – uopšteno objašnjenje:</a:t>
            </a:r>
          </a:p>
          <a:p>
            <a:pPr algn="just">
              <a:lnSpc>
                <a:spcPct val="80000"/>
              </a:lnSpc>
              <a:defRPr/>
            </a:pPr>
            <a:r>
              <a:rPr lang="sl-SI" alt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U opštem slučaju </a:t>
            </a:r>
            <a:r>
              <a:rPr lang="sl-SI" altLang="sr-Latn-RS" sz="2400" i="1" dirty="0">
                <a:latin typeface="Calibri" panose="020F0502020204030204" pitchFamily="34" charset="0"/>
                <a:cs typeface="Calibri" panose="020F0502020204030204" pitchFamily="34" charset="0"/>
              </a:rPr>
              <a:t>podaci</a:t>
            </a:r>
            <a:r>
              <a:rPr lang="sl-SI" alt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 predstavljaju činjenice, pojmove ili događaje opisane na unapred dogovoreni, formalizovani način i oni se predstavljaju pomoću nizova znakova (nizova simbola). </a:t>
            </a:r>
            <a:endParaRPr lang="en-US" altLang="sr-Latn-R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sr-Latn-RS" altLang="sr-Latn-RS" sz="2400" b="1" dirty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_tradnl" altLang="sr-Latn-RS" sz="24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Podatak</a:t>
            </a:r>
            <a:r>
              <a:rPr lang="es-ES_tradnl" altLang="sr-Latn-RS" sz="24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je </a:t>
            </a:r>
            <a:r>
              <a:rPr lang="es-ES_tradnl" altLang="sr-Latn-RS" sz="24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izolovana</a:t>
            </a:r>
            <a:r>
              <a:rPr lang="es-ES_tradnl" altLang="sr-Latn-RS" sz="24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, </a:t>
            </a:r>
            <a:r>
              <a:rPr lang="es-ES_tradnl" altLang="sr-Latn-RS" sz="24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neobrađena</a:t>
            </a:r>
            <a:r>
              <a:rPr lang="es-ES_tradnl" altLang="sr-Latn-RS" sz="24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s-ES_tradnl" altLang="sr-Latn-RS" sz="24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činjenica</a:t>
            </a:r>
            <a:r>
              <a:rPr lang="es-ES_tradnl" altLang="sr-Latn-RS" sz="24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s-ES_tradnl" altLang="sr-Latn-RS" sz="24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koja</a:t>
            </a:r>
            <a:r>
              <a:rPr lang="es-ES_tradnl" altLang="sr-Latn-RS" sz="24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s-ES_tradnl" altLang="sr-Latn-RS" sz="24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ima</a:t>
            </a:r>
            <a:r>
              <a:rPr lang="es-ES_tradnl" altLang="sr-Latn-RS" sz="24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s-ES_tradnl" altLang="sr-Latn-RS" sz="24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neko</a:t>
            </a:r>
            <a:r>
              <a:rPr lang="es-ES_tradnl" altLang="sr-Latn-RS" sz="24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s-ES_tradnl" altLang="sr-Latn-RS" sz="24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značenje</a:t>
            </a:r>
            <a:r>
              <a:rPr lang="es-ES_tradnl" altLang="sr-Latn-RS" sz="24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. </a:t>
            </a:r>
            <a:r>
              <a:rPr lang="pl-PL" altLang="sr-Latn-RS" sz="24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Činjenica o nečemu (o nekom objektu, pojavi ili konceptu).</a:t>
            </a: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pl-PL" altLang="sr-Latn-RS" sz="24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Može biti reč, broj, slika...</a:t>
            </a: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pl-PL" altLang="sr-Latn-RS" sz="2400" dirty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pl-PL" altLang="sr-Latn-RS" sz="24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Podatak može da obuhvati:</a:t>
            </a: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pl-PL" altLang="sr-Latn-RS" sz="24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	-značenje (naziv i opis određenog objekta, pojave, svojstva)</a:t>
            </a: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pl-PL" altLang="sr-Latn-RS" sz="24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	-vrednosti (mera i iznos)</a:t>
            </a: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pl-PL" altLang="sr-Latn-RS" sz="24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	-vreme (podrazumeva se)</a:t>
            </a:r>
          </a:p>
        </p:txBody>
      </p:sp>
    </p:spTree>
    <p:extLst>
      <p:ext uri="{BB962C8B-B14F-4D97-AF65-F5344CB8AC3E}">
        <p14:creationId xmlns:p14="http://schemas.microsoft.com/office/powerpoint/2010/main" val="86792949"/>
      </p:ext>
    </p:extLst>
  </p:cSld>
  <p:clrMapOvr>
    <a:masterClrMapping/>
  </p:clrMapOvr>
  <p:transition spd="slow">
    <p:wedge/>
    <p:sndAc>
      <p:stSnd>
        <p:snd r:embed="rId2" name="bomb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00B9465-3359-43F9-91E2-0A29BD253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BA4B0-4B09-4AA2-9EDD-AC9B6F3D6534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9A2875-ADA5-4347-A326-9AB18CB16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828800"/>
            <a:ext cx="7848600" cy="258795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9AAE304-07B1-48C7-A0F3-50BBE68BBE01}"/>
              </a:ext>
            </a:extLst>
          </p:cNvPr>
          <p:cNvSpPr txBox="1"/>
          <p:nvPr/>
        </p:nvSpPr>
        <p:spPr>
          <a:xfrm>
            <a:off x="838200" y="4648200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dirty="0">
                <a:latin typeface="+mn-lt"/>
              </a:rPr>
              <a:t>Podacima je neophodna interpretacija da bi postali informacije.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A128C7-8220-40AF-AAFC-EC2AD20307D9}"/>
              </a:ext>
            </a:extLst>
          </p:cNvPr>
          <p:cNvSpPr txBox="1"/>
          <p:nvPr/>
        </p:nvSpPr>
        <p:spPr>
          <a:xfrm>
            <a:off x="1066800" y="5334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Podatak u računarstvu – informatici:</a:t>
            </a:r>
          </a:p>
        </p:txBody>
      </p:sp>
    </p:spTree>
    <p:extLst>
      <p:ext uri="{BB962C8B-B14F-4D97-AF65-F5344CB8AC3E}">
        <p14:creationId xmlns:p14="http://schemas.microsoft.com/office/powerpoint/2010/main" val="2855710405"/>
      </p:ext>
    </p:extLst>
  </p:cSld>
  <p:clrMapOvr>
    <a:masterClrMapping/>
  </p:clrMapOvr>
  <p:transition spd="slow">
    <p:wedge/>
    <p:sndAc>
      <p:stSnd>
        <p:snd r:embed="rId2" name="bomb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0" y="25431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r-Latn-RS" altLang="sr-Latn-RS" sz="1800"/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174884"/>
              </p:ext>
            </p:extLst>
          </p:nvPr>
        </p:nvGraphicFramePr>
        <p:xfrm>
          <a:off x="926690" y="2756464"/>
          <a:ext cx="7912510" cy="3010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Visio" r:id="rId5" imgW="4654906" imgH="1770888" progId="Visio.Drawing.11">
                  <p:embed/>
                </p:oleObj>
              </mc:Choice>
              <mc:Fallback>
                <p:oleObj name="Visio" r:id="rId5" imgW="4654906" imgH="1770888" progId="Visio.Drawing.11">
                  <p:embed/>
                  <p:pic>
                    <p:nvPicPr>
                      <p:cNvPr id="717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6690" y="2756464"/>
                        <a:ext cx="7912510" cy="30103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D60F8DA-E472-4C2E-8204-E735B574995D}"/>
              </a:ext>
            </a:extLst>
          </p:cNvPr>
          <p:cNvSpPr txBox="1"/>
          <p:nvPr/>
        </p:nvSpPr>
        <p:spPr>
          <a:xfrm>
            <a:off x="3200400" y="5334000"/>
            <a:ext cx="563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l-SI" sz="24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Informacija</a:t>
            </a: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 je rezultat modeliranja, organizovanja i transformacije podataka na način koji povećava nivo znanja primaoca.</a:t>
            </a:r>
            <a:endParaRPr lang="sr-Latn-R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FB4010-B225-49C2-864A-0B1A5663B0A2}"/>
              </a:ext>
            </a:extLst>
          </p:cNvPr>
          <p:cNvSpPr txBox="1"/>
          <p:nvPr/>
        </p:nvSpPr>
        <p:spPr>
          <a:xfrm>
            <a:off x="1371600" y="275867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sr-Latn-RS" sz="28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Informacija</a:t>
            </a:r>
            <a:r>
              <a:rPr lang="en-US" altLang="sr-Latn-RS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altLang="sr-Latn-RS" sz="28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Podatak</a:t>
            </a:r>
            <a:endParaRPr lang="sr-Latn-R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D02FBE-2DA0-44D9-952C-48B21EC39E58}"/>
              </a:ext>
            </a:extLst>
          </p:cNvPr>
          <p:cNvSpPr txBox="1"/>
          <p:nvPr/>
        </p:nvSpPr>
        <p:spPr>
          <a:xfrm>
            <a:off x="926690" y="1091208"/>
            <a:ext cx="80649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CS" alt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Podaci se tumač</a:t>
            </a:r>
            <a:r>
              <a:rPr lang="en-US" alt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sr-Latn-RS" alt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-obradjuju </a:t>
            </a:r>
            <a:r>
              <a:rPr lang="sr-Latn-CS" alt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 i kao rezultat se dobija informacija.</a:t>
            </a:r>
            <a:r>
              <a:rPr lang="sl-SI" alt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/>
            <a:r>
              <a:rPr lang="sl-SI" alt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Podaci imaju vrednost za praktičnu primenu samo ako mogu da se registruju, obrađuju i saopštavaju korisniku. </a:t>
            </a:r>
            <a:endParaRPr lang="sr-Cyrl-CS" altLang="sr-Latn-R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864849"/>
      </p:ext>
    </p:extLst>
  </p:cSld>
  <p:clrMapOvr>
    <a:masterClrMapping/>
  </p:clrMapOvr>
  <p:transition spd="slow">
    <p:wedge/>
    <p:sndAc>
      <p:stSnd>
        <p:snd r:embed="rId4" name="bomb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F69E49-8E9D-4F7B-B633-E9C45A37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BA4B0-4B09-4AA2-9EDD-AC9B6F3D6534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AF2436-5608-4AC3-958A-7CB6BB4D29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8506"/>
            <a:ext cx="9144000" cy="568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588285"/>
      </p:ext>
    </p:extLst>
  </p:cSld>
  <p:clrMapOvr>
    <a:masterClrMapping/>
  </p:clrMapOvr>
  <p:transition spd="slow">
    <p:wedge/>
    <p:sndAc>
      <p:stSnd>
        <p:snd r:embed="rId2" name="bomb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2402</TotalTime>
  <Words>1757</Words>
  <Application>Microsoft Office PowerPoint</Application>
  <PresentationFormat>On-screen Show (4:3)</PresentationFormat>
  <Paragraphs>211</Paragraphs>
  <Slides>28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Calibri</vt:lpstr>
      <vt:lpstr>Corbel</vt:lpstr>
      <vt:lpstr>Tahoma</vt:lpstr>
      <vt:lpstr>Times New Roman</vt:lpstr>
      <vt:lpstr>Tw Cen MT</vt:lpstr>
      <vt:lpstr>Wingdings</vt:lpstr>
      <vt:lpstr>Parallax</vt:lpstr>
      <vt:lpstr>Visio</vt:lpstr>
      <vt:lpstr>PowerPoint Presentation</vt:lpstr>
      <vt:lpstr>PowerPoint Presentation</vt:lpstr>
      <vt:lpstr>Informatika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BAZE PODATAKA - Definisanje</vt:lpstr>
      <vt:lpstr>PowerPoint Presentation</vt:lpstr>
      <vt:lpstr>Tumačenje podataka - tabelarno</vt:lpstr>
      <vt:lpstr>Tumačenje podataka - grafički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PROXY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</dc:creator>
  <cp:lastModifiedBy>MF</cp:lastModifiedBy>
  <cp:revision>395</cp:revision>
  <dcterms:created xsi:type="dcterms:W3CDTF">2005-09-21T13:10:25Z</dcterms:created>
  <dcterms:modified xsi:type="dcterms:W3CDTF">2021-11-01T15:40:07Z</dcterms:modified>
</cp:coreProperties>
</file>